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8" r:id="rId1"/>
  </p:sldMasterIdLst>
  <p:notesMasterIdLst>
    <p:notesMasterId r:id="rId19"/>
  </p:notesMasterIdLst>
  <p:sldIdLst>
    <p:sldId id="271" r:id="rId2"/>
    <p:sldId id="273" r:id="rId3"/>
    <p:sldId id="257" r:id="rId4"/>
    <p:sldId id="258" r:id="rId5"/>
    <p:sldId id="259" r:id="rId6"/>
    <p:sldId id="260" r:id="rId7"/>
    <p:sldId id="261" r:id="rId8"/>
    <p:sldId id="262" r:id="rId9"/>
    <p:sldId id="263" r:id="rId10"/>
    <p:sldId id="264" r:id="rId11"/>
    <p:sldId id="265" r:id="rId12"/>
    <p:sldId id="266" r:id="rId13"/>
    <p:sldId id="274" r:id="rId14"/>
    <p:sldId id="277" r:id="rId15"/>
    <p:sldId id="275" r:id="rId16"/>
    <p:sldId id="276" r:id="rId17"/>
    <p:sldId id="278" r:id="rId18"/>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62" autoAdjust="0"/>
    <p:restoredTop sz="94434" autoAdjust="0"/>
  </p:normalViewPr>
  <p:slideViewPr>
    <p:cSldViewPr>
      <p:cViewPr>
        <p:scale>
          <a:sx n="75" d="100"/>
          <a:sy n="75" d="100"/>
        </p:scale>
        <p:origin x="-1170"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E9F5DA4E-96BB-4D25-9A1B-87BBCDF16086}" type="datetimeFigureOut">
              <a:rPr lang="zh-CN" altLang="en-US"/>
              <a:pPr>
                <a:defRPr/>
              </a:pPr>
              <a:t>2014/10/23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5FF28208-02A3-4D4E-8A35-949FB54145F2}"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幻灯片图像占位符 1"/>
          <p:cNvSpPr>
            <a:spLocks noGrp="1" noRot="1" noChangeAspect="1"/>
          </p:cNvSpPr>
          <p:nvPr>
            <p:ph type="sldImg"/>
          </p:nvPr>
        </p:nvSpPr>
        <p:spPr bwMode="auto">
          <a:noFill/>
          <a:ln>
            <a:solidFill>
              <a:srgbClr val="000000"/>
            </a:solidFill>
            <a:miter lim="800000"/>
            <a:headEnd/>
            <a:tailEnd/>
          </a:ln>
        </p:spPr>
      </p:sp>
      <p:sp>
        <p:nvSpPr>
          <p:cNvPr id="2150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21507" name="灯片编号占位符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F919EDA-A834-425C-967D-ED9EECF029AE}" type="slidenum">
              <a:rPr lang="zh-CN" altLang="en-US"/>
              <a:pPr fontAlgn="base">
                <a:spcBef>
                  <a:spcPct val="0"/>
                </a:spcBef>
                <a:spcAft>
                  <a:spcPct val="0"/>
                </a:spcAft>
                <a:defRPr/>
              </a:pPr>
              <a:t>7</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直角三角形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组合 1"/>
          <p:cNvGrpSpPr>
            <a:grpSpLocks/>
          </p:cNvGrpSpPr>
          <p:nvPr/>
        </p:nvGrpSpPr>
        <p:grpSpPr bwMode="auto">
          <a:xfrm>
            <a:off x="-3175" y="4953000"/>
            <a:ext cx="9147175" cy="1911350"/>
            <a:chOff x="-3765" y="4832896"/>
            <a:chExt cx="9147765" cy="2032192"/>
          </a:xfrm>
        </p:grpSpPr>
        <p:sp>
          <p:nvSpPr>
            <p:cNvPr id="6" name="任意多边形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endParaRPr>
            </a:p>
          </p:txBody>
        </p:sp>
        <p:sp>
          <p:nvSpPr>
            <p:cNvPr id="7" name="任意多边形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endParaRPr>
            </a:p>
          </p:txBody>
        </p:sp>
        <p:sp>
          <p:nvSpPr>
            <p:cNvPr id="8" name="任意多边形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直接连接符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标题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zh-CN" altLang="en-US" smtClean="0"/>
              <a:t>单击此处编辑母版标题样式</a:t>
            </a:r>
            <a:endParaRPr lang="en-US"/>
          </a:p>
        </p:txBody>
      </p:sp>
      <p:sp>
        <p:nvSpPr>
          <p:cNvPr id="17" name="副标题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zh-CN" altLang="en-US" smtClean="0"/>
              <a:t>单击此处编辑母版副标题样式</a:t>
            </a:r>
            <a:endParaRPr lang="en-US"/>
          </a:p>
        </p:txBody>
      </p:sp>
      <p:sp>
        <p:nvSpPr>
          <p:cNvPr id="11" name="日期占位符 29"/>
          <p:cNvSpPr>
            <a:spLocks noGrp="1"/>
          </p:cNvSpPr>
          <p:nvPr>
            <p:ph type="dt" sz="half" idx="10"/>
          </p:nvPr>
        </p:nvSpPr>
        <p:spPr/>
        <p:txBody>
          <a:bodyPr/>
          <a:lstStyle>
            <a:lvl1pPr>
              <a:defRPr>
                <a:solidFill>
                  <a:srgbClr val="FFFFFF"/>
                </a:solidFill>
              </a:defRPr>
            </a:lvl1pPr>
            <a:extLst/>
          </a:lstStyle>
          <a:p>
            <a:pPr>
              <a:defRPr/>
            </a:pPr>
            <a:fld id="{FE9C822F-EC34-405D-B8D3-D1A9B604D79C}" type="datetimeFigureOut">
              <a:rPr lang="zh-CN" altLang="en-US"/>
              <a:pPr>
                <a:defRPr/>
              </a:pPr>
              <a:t>2014/10/23</a:t>
            </a:fld>
            <a:endParaRPr lang="zh-CN" altLang="en-US"/>
          </a:p>
        </p:txBody>
      </p:sp>
      <p:sp>
        <p:nvSpPr>
          <p:cNvPr id="12" name="页脚占位符 18"/>
          <p:cNvSpPr>
            <a:spLocks noGrp="1"/>
          </p:cNvSpPr>
          <p:nvPr>
            <p:ph type="ftr" sz="quarter" idx="11"/>
          </p:nvPr>
        </p:nvSpPr>
        <p:spPr/>
        <p:txBody>
          <a:bodyPr/>
          <a:lstStyle>
            <a:lvl1pPr>
              <a:defRPr>
                <a:solidFill>
                  <a:schemeClr val="accent1">
                    <a:tint val="20000"/>
                  </a:schemeClr>
                </a:solidFill>
              </a:defRPr>
            </a:lvl1pPr>
            <a:extLst/>
          </a:lstStyle>
          <a:p>
            <a:pPr>
              <a:defRPr/>
            </a:pPr>
            <a:endParaRPr lang="zh-CN" altLang="en-US"/>
          </a:p>
        </p:txBody>
      </p:sp>
      <p:sp>
        <p:nvSpPr>
          <p:cNvPr id="13" name="灯片编号占位符 26"/>
          <p:cNvSpPr>
            <a:spLocks noGrp="1"/>
          </p:cNvSpPr>
          <p:nvPr>
            <p:ph type="sldNum" sz="quarter" idx="12"/>
          </p:nvPr>
        </p:nvSpPr>
        <p:spPr/>
        <p:txBody>
          <a:bodyPr/>
          <a:lstStyle>
            <a:lvl1pPr>
              <a:defRPr>
                <a:solidFill>
                  <a:srgbClr val="FFFFFF"/>
                </a:solidFill>
              </a:defRPr>
            </a:lvl1pPr>
            <a:extLst/>
          </a:lstStyle>
          <a:p>
            <a:pPr>
              <a:defRPr/>
            </a:pPr>
            <a:fld id="{C634B22E-70D0-4951-9731-B2B4DF15942C}"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457200" y="1481329"/>
            <a:ext cx="8229600" cy="4386071"/>
          </a:xfrm>
        </p:spPr>
        <p:txBody>
          <a:bodyPr vert="eaVert"/>
          <a:lstStyle>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9"/>
          <p:cNvSpPr>
            <a:spLocks noGrp="1"/>
          </p:cNvSpPr>
          <p:nvPr>
            <p:ph type="dt" sz="half" idx="10"/>
          </p:nvPr>
        </p:nvSpPr>
        <p:spPr/>
        <p:txBody>
          <a:bodyPr/>
          <a:lstStyle>
            <a:lvl1pPr>
              <a:defRPr/>
            </a:lvl1pPr>
          </a:lstStyle>
          <a:p>
            <a:pPr>
              <a:defRPr/>
            </a:pPr>
            <a:fld id="{7EFD89DE-4217-4003-91D8-894B69E82391}" type="datetimeFigureOut">
              <a:rPr lang="zh-CN" altLang="en-US"/>
              <a:pPr>
                <a:defRPr/>
              </a:pPr>
              <a:t>2014/10/23</a:t>
            </a:fld>
            <a:endParaRPr lang="zh-CN" altLang="en-US"/>
          </a:p>
        </p:txBody>
      </p:sp>
      <p:sp>
        <p:nvSpPr>
          <p:cNvPr id="5" name="页脚占位符 21"/>
          <p:cNvSpPr>
            <a:spLocks noGrp="1"/>
          </p:cNvSpPr>
          <p:nvPr>
            <p:ph type="ftr" sz="quarter" idx="11"/>
          </p:nvPr>
        </p:nvSpPr>
        <p:spPr/>
        <p:txBody>
          <a:bodyPr/>
          <a:lstStyle>
            <a:lvl1pPr>
              <a:defRPr/>
            </a:lvl1pPr>
          </a:lstStyle>
          <a:p>
            <a:pPr>
              <a:defRPr/>
            </a:pPr>
            <a:endParaRPr lang="zh-CN" altLang="en-US"/>
          </a:p>
        </p:txBody>
      </p:sp>
      <p:sp>
        <p:nvSpPr>
          <p:cNvPr id="6" name="灯片编号占位符 17"/>
          <p:cNvSpPr>
            <a:spLocks noGrp="1"/>
          </p:cNvSpPr>
          <p:nvPr>
            <p:ph type="sldNum" sz="quarter" idx="12"/>
          </p:nvPr>
        </p:nvSpPr>
        <p:spPr/>
        <p:txBody>
          <a:bodyPr/>
          <a:lstStyle>
            <a:lvl1pPr>
              <a:defRPr/>
            </a:lvl1pPr>
          </a:lstStyle>
          <a:p>
            <a:pPr>
              <a:defRPr/>
            </a:pPr>
            <a:fld id="{CB41DFBF-12BD-453D-8026-4F115D4D4507}"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44013" y="274640"/>
            <a:ext cx="1777470" cy="5592761"/>
          </a:xfrm>
        </p:spPr>
        <p:txBody>
          <a:bodyPr vert="eaVert"/>
          <a:lstStyle>
            <a:extLs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457200" y="274641"/>
            <a:ext cx="6324600" cy="5592760"/>
          </a:xfrm>
        </p:spPr>
        <p:txBody>
          <a:bodyPr vert="eaVert"/>
          <a:lstStyle>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9"/>
          <p:cNvSpPr>
            <a:spLocks noGrp="1"/>
          </p:cNvSpPr>
          <p:nvPr>
            <p:ph type="dt" sz="half" idx="10"/>
          </p:nvPr>
        </p:nvSpPr>
        <p:spPr/>
        <p:txBody>
          <a:bodyPr/>
          <a:lstStyle>
            <a:lvl1pPr>
              <a:defRPr/>
            </a:lvl1pPr>
          </a:lstStyle>
          <a:p>
            <a:pPr>
              <a:defRPr/>
            </a:pPr>
            <a:fld id="{ADD1EC8F-86E6-4D0E-8FEB-9F5B83BA1C42}" type="datetimeFigureOut">
              <a:rPr lang="zh-CN" altLang="en-US"/>
              <a:pPr>
                <a:defRPr/>
              </a:pPr>
              <a:t>2014/10/23</a:t>
            </a:fld>
            <a:endParaRPr lang="zh-CN" altLang="en-US"/>
          </a:p>
        </p:txBody>
      </p:sp>
      <p:sp>
        <p:nvSpPr>
          <p:cNvPr id="5" name="页脚占位符 21"/>
          <p:cNvSpPr>
            <a:spLocks noGrp="1"/>
          </p:cNvSpPr>
          <p:nvPr>
            <p:ph type="ftr" sz="quarter" idx="11"/>
          </p:nvPr>
        </p:nvSpPr>
        <p:spPr/>
        <p:txBody>
          <a:bodyPr/>
          <a:lstStyle>
            <a:lvl1pPr>
              <a:defRPr/>
            </a:lvl1pPr>
          </a:lstStyle>
          <a:p>
            <a:pPr>
              <a:defRPr/>
            </a:pPr>
            <a:endParaRPr lang="zh-CN" altLang="en-US"/>
          </a:p>
        </p:txBody>
      </p:sp>
      <p:sp>
        <p:nvSpPr>
          <p:cNvPr id="6" name="灯片编号占位符 17"/>
          <p:cNvSpPr>
            <a:spLocks noGrp="1"/>
          </p:cNvSpPr>
          <p:nvPr>
            <p:ph type="sldNum" sz="quarter" idx="12"/>
          </p:nvPr>
        </p:nvSpPr>
        <p:spPr/>
        <p:txBody>
          <a:bodyPr/>
          <a:lstStyle>
            <a:lvl1pPr>
              <a:defRPr/>
            </a:lvl1pPr>
          </a:lstStyle>
          <a:p>
            <a:pPr>
              <a:defRPr/>
            </a:pPr>
            <a:fld id="{E426C2BD-371A-4879-8253-15718CD959C1}"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标题 6"/>
          <p:cNvSpPr>
            <a:spLocks noGrp="1"/>
          </p:cNvSpPr>
          <p:nvPr>
            <p:ph type="title"/>
          </p:nvPr>
        </p:nvSpPr>
        <p:spPr/>
        <p:txBody>
          <a:bodyPr rtlCol="0"/>
          <a:lstStyle>
            <a:extLst/>
          </a:lstStyle>
          <a:p>
            <a:r>
              <a:rPr lang="zh-CN" altLang="en-US" smtClean="0"/>
              <a:t>单击此处编辑母版标题样式</a:t>
            </a:r>
            <a:endParaRPr lang="en-US"/>
          </a:p>
        </p:txBody>
      </p:sp>
      <p:sp>
        <p:nvSpPr>
          <p:cNvPr id="4" name="日期占位符 9"/>
          <p:cNvSpPr>
            <a:spLocks noGrp="1"/>
          </p:cNvSpPr>
          <p:nvPr>
            <p:ph type="dt" sz="half" idx="10"/>
          </p:nvPr>
        </p:nvSpPr>
        <p:spPr/>
        <p:txBody>
          <a:bodyPr/>
          <a:lstStyle>
            <a:lvl1pPr>
              <a:defRPr/>
            </a:lvl1pPr>
          </a:lstStyle>
          <a:p>
            <a:pPr>
              <a:defRPr/>
            </a:pPr>
            <a:fld id="{7DE42BA4-FBA4-43E0-A4A6-78028B3A0FF1}" type="datetimeFigureOut">
              <a:rPr lang="zh-CN" altLang="en-US"/>
              <a:pPr>
                <a:defRPr/>
              </a:pPr>
              <a:t>2014/10/23</a:t>
            </a:fld>
            <a:endParaRPr lang="zh-CN" altLang="en-US"/>
          </a:p>
        </p:txBody>
      </p:sp>
      <p:sp>
        <p:nvSpPr>
          <p:cNvPr id="5" name="页脚占位符 21"/>
          <p:cNvSpPr>
            <a:spLocks noGrp="1"/>
          </p:cNvSpPr>
          <p:nvPr>
            <p:ph type="ftr" sz="quarter" idx="11"/>
          </p:nvPr>
        </p:nvSpPr>
        <p:spPr/>
        <p:txBody>
          <a:bodyPr/>
          <a:lstStyle>
            <a:lvl1pPr>
              <a:defRPr/>
            </a:lvl1pPr>
          </a:lstStyle>
          <a:p>
            <a:pPr>
              <a:defRPr/>
            </a:pPr>
            <a:endParaRPr lang="zh-CN" altLang="en-US"/>
          </a:p>
        </p:txBody>
      </p:sp>
      <p:sp>
        <p:nvSpPr>
          <p:cNvPr id="6" name="灯片编号占位符 17"/>
          <p:cNvSpPr>
            <a:spLocks noGrp="1"/>
          </p:cNvSpPr>
          <p:nvPr>
            <p:ph type="sldNum" sz="quarter" idx="12"/>
          </p:nvPr>
        </p:nvSpPr>
        <p:spPr/>
        <p:txBody>
          <a:bodyPr/>
          <a:lstStyle>
            <a:lvl1pPr>
              <a:defRPr/>
            </a:lvl1pPr>
          </a:lstStyle>
          <a:p>
            <a:pPr>
              <a:defRPr/>
            </a:pPr>
            <a:fld id="{3310381A-521E-4E0D-BF97-6B3EA1724615}"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4" name="燕尾形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燕尾形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标题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zh-CN" altLang="en-US" smtClean="0"/>
              <a:t>单击此处编辑母版标题样式</a:t>
            </a:r>
            <a:endParaRPr lang="en-US"/>
          </a:p>
        </p:txBody>
      </p:sp>
      <p:sp>
        <p:nvSpPr>
          <p:cNvPr id="3" name="文本占位符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zh-CN" altLang="en-US" smtClean="0"/>
              <a:t>单击此处编辑母版文本样式</a:t>
            </a:r>
          </a:p>
        </p:txBody>
      </p:sp>
      <p:sp>
        <p:nvSpPr>
          <p:cNvPr id="6" name="日期占位符 3"/>
          <p:cNvSpPr>
            <a:spLocks noGrp="1"/>
          </p:cNvSpPr>
          <p:nvPr>
            <p:ph type="dt" sz="half" idx="10"/>
          </p:nvPr>
        </p:nvSpPr>
        <p:spPr/>
        <p:txBody>
          <a:bodyPr/>
          <a:lstStyle>
            <a:lvl1pPr>
              <a:defRPr/>
            </a:lvl1pPr>
            <a:extLst/>
          </a:lstStyle>
          <a:p>
            <a:pPr>
              <a:defRPr/>
            </a:pPr>
            <a:fld id="{EB9B51B3-7C9C-4A71-B394-44D7DA0351C5}" type="datetimeFigureOut">
              <a:rPr lang="zh-CN" altLang="en-US"/>
              <a:pPr>
                <a:defRPr/>
              </a:pPr>
              <a:t>2014/10/23</a:t>
            </a:fld>
            <a:endParaRPr lang="zh-CN" altLang="en-US"/>
          </a:p>
        </p:txBody>
      </p:sp>
      <p:sp>
        <p:nvSpPr>
          <p:cNvPr id="7" name="页脚占位符 4"/>
          <p:cNvSpPr>
            <a:spLocks noGrp="1"/>
          </p:cNvSpPr>
          <p:nvPr>
            <p:ph type="ftr" sz="quarter" idx="11"/>
          </p:nvPr>
        </p:nvSpPr>
        <p:spPr/>
        <p:txBody>
          <a:bodyPr/>
          <a:lstStyle>
            <a:lvl1pPr>
              <a:defRPr/>
            </a:lvl1pPr>
            <a:extLst/>
          </a:lstStyle>
          <a:p>
            <a:pPr>
              <a:defRPr/>
            </a:pPr>
            <a:endParaRPr lang="zh-CN" altLang="en-US"/>
          </a:p>
        </p:txBody>
      </p:sp>
      <p:sp>
        <p:nvSpPr>
          <p:cNvPr id="8" name="灯片编号占位符 5"/>
          <p:cNvSpPr>
            <a:spLocks noGrp="1"/>
          </p:cNvSpPr>
          <p:nvPr>
            <p:ph type="sldNum" sz="quarter" idx="12"/>
          </p:nvPr>
        </p:nvSpPr>
        <p:spPr/>
        <p:txBody>
          <a:bodyPr/>
          <a:lstStyle>
            <a:lvl1pPr>
              <a:defRPr/>
            </a:lvl1pPr>
            <a:extLst/>
          </a:lstStyle>
          <a:p>
            <a:pPr>
              <a:defRPr/>
            </a:pPr>
            <a:fld id="{5EB92334-EF31-43A2-9EC9-FF3CD65E86EC}"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内容占位符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8" name="标题 7"/>
          <p:cNvSpPr>
            <a:spLocks noGrp="1"/>
          </p:cNvSpPr>
          <p:nvPr>
            <p:ph type="title"/>
          </p:nvPr>
        </p:nvSpPr>
        <p:spPr/>
        <p:txBody>
          <a:bodyPr rtlCol="0"/>
          <a:lstStyle>
            <a:extLst/>
          </a:lstStyle>
          <a:p>
            <a:r>
              <a:rPr lang="zh-CN" altLang="en-US" smtClean="0"/>
              <a:t>单击此处编辑母版标题样式</a:t>
            </a:r>
            <a:endParaRPr lang="en-US"/>
          </a:p>
        </p:txBody>
      </p:sp>
      <p:sp>
        <p:nvSpPr>
          <p:cNvPr id="5" name="日期占位符 9"/>
          <p:cNvSpPr>
            <a:spLocks noGrp="1"/>
          </p:cNvSpPr>
          <p:nvPr>
            <p:ph type="dt" sz="half" idx="10"/>
          </p:nvPr>
        </p:nvSpPr>
        <p:spPr/>
        <p:txBody>
          <a:bodyPr/>
          <a:lstStyle>
            <a:lvl1pPr>
              <a:defRPr/>
            </a:lvl1pPr>
          </a:lstStyle>
          <a:p>
            <a:pPr>
              <a:defRPr/>
            </a:pPr>
            <a:fld id="{5A9B3DD8-53F2-443F-A6DC-7C57CD40CF5A}" type="datetimeFigureOut">
              <a:rPr lang="zh-CN" altLang="en-US"/>
              <a:pPr>
                <a:defRPr/>
              </a:pPr>
              <a:t>2014/10/23</a:t>
            </a:fld>
            <a:endParaRPr lang="zh-CN" altLang="en-US"/>
          </a:p>
        </p:txBody>
      </p:sp>
      <p:sp>
        <p:nvSpPr>
          <p:cNvPr id="6" name="页脚占位符 21"/>
          <p:cNvSpPr>
            <a:spLocks noGrp="1"/>
          </p:cNvSpPr>
          <p:nvPr>
            <p:ph type="ftr" sz="quarter" idx="11"/>
          </p:nvPr>
        </p:nvSpPr>
        <p:spPr/>
        <p:txBody>
          <a:bodyPr/>
          <a:lstStyle>
            <a:lvl1pPr>
              <a:defRPr/>
            </a:lvl1pPr>
          </a:lstStyle>
          <a:p>
            <a:pPr>
              <a:defRPr/>
            </a:pPr>
            <a:endParaRPr lang="zh-CN" altLang="en-US"/>
          </a:p>
        </p:txBody>
      </p:sp>
      <p:sp>
        <p:nvSpPr>
          <p:cNvPr id="7" name="灯片编号占位符 17"/>
          <p:cNvSpPr>
            <a:spLocks noGrp="1"/>
          </p:cNvSpPr>
          <p:nvPr>
            <p:ph type="sldNum" sz="quarter" idx="12"/>
          </p:nvPr>
        </p:nvSpPr>
        <p:spPr/>
        <p:txBody>
          <a:bodyPr/>
          <a:lstStyle>
            <a:lvl1pPr>
              <a:defRPr/>
            </a:lvl1pPr>
          </a:lstStyle>
          <a:p>
            <a:pPr>
              <a:defRPr/>
            </a:pPr>
            <a:fld id="{C38939BD-5FEE-479A-A97F-9D0EA992812C}"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8229600" cy="1143000"/>
          </a:xfrm>
        </p:spPr>
        <p:txBody>
          <a:bodyPr/>
          <a:lstStyle>
            <a:lvl1pPr>
              <a:defRPr/>
            </a:lvl1pPr>
            <a:extLst/>
          </a:lstStyle>
          <a:p>
            <a:r>
              <a:rPr lang="zh-CN" altLang="en-US" smtClean="0"/>
              <a:t>单击此处编辑母版标题样式</a:t>
            </a:r>
            <a:endParaRPr lang="en-US"/>
          </a:p>
        </p:txBody>
      </p:sp>
      <p:sp>
        <p:nvSpPr>
          <p:cNvPr id="3" name="文本占位符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zh-CN" altLang="en-US" smtClean="0"/>
              <a:t>单击此处编辑母版文本样式</a:t>
            </a:r>
          </a:p>
        </p:txBody>
      </p:sp>
      <p:sp>
        <p:nvSpPr>
          <p:cNvPr id="4" name="文本占位符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zh-CN" altLang="en-US" smtClean="0"/>
              <a:t>单击此处编辑母版文本样式</a:t>
            </a:r>
          </a:p>
        </p:txBody>
      </p:sp>
      <p:sp>
        <p:nvSpPr>
          <p:cNvPr id="5" name="内容占位符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6" name="内容占位符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6"/>
          <p:cNvSpPr>
            <a:spLocks noGrp="1"/>
          </p:cNvSpPr>
          <p:nvPr>
            <p:ph type="dt" sz="half" idx="10"/>
          </p:nvPr>
        </p:nvSpPr>
        <p:spPr/>
        <p:txBody>
          <a:bodyPr/>
          <a:lstStyle>
            <a:lvl1pPr>
              <a:defRPr/>
            </a:lvl1pPr>
            <a:extLst/>
          </a:lstStyle>
          <a:p>
            <a:pPr>
              <a:defRPr/>
            </a:pPr>
            <a:fld id="{B4B8B8E7-EB3F-43D7-978F-916066FFD4C8}" type="datetimeFigureOut">
              <a:rPr lang="zh-CN" altLang="en-US"/>
              <a:pPr>
                <a:defRPr/>
              </a:pPr>
              <a:t>2014/10/23</a:t>
            </a:fld>
            <a:endParaRPr lang="zh-CN" altLang="en-US"/>
          </a:p>
        </p:txBody>
      </p:sp>
      <p:sp>
        <p:nvSpPr>
          <p:cNvPr id="8" name="页脚占位符 7"/>
          <p:cNvSpPr>
            <a:spLocks noGrp="1"/>
          </p:cNvSpPr>
          <p:nvPr>
            <p:ph type="ftr" sz="quarter" idx="11"/>
          </p:nvPr>
        </p:nvSpPr>
        <p:spPr/>
        <p:txBody>
          <a:bodyPr/>
          <a:lstStyle>
            <a:lvl1pPr>
              <a:defRPr/>
            </a:lvl1pPr>
            <a:extLst/>
          </a:lstStyle>
          <a:p>
            <a:pPr>
              <a:defRPr/>
            </a:pPr>
            <a:endParaRPr lang="zh-CN" altLang="en-US"/>
          </a:p>
        </p:txBody>
      </p:sp>
      <p:sp>
        <p:nvSpPr>
          <p:cNvPr id="9" name="灯片编号占位符 8"/>
          <p:cNvSpPr>
            <a:spLocks noGrp="1"/>
          </p:cNvSpPr>
          <p:nvPr>
            <p:ph type="sldNum" sz="quarter" idx="12"/>
          </p:nvPr>
        </p:nvSpPr>
        <p:spPr/>
        <p:txBody>
          <a:bodyPr/>
          <a:lstStyle>
            <a:lvl1pPr>
              <a:defRPr/>
            </a:lvl1pPr>
            <a:extLst/>
          </a:lstStyle>
          <a:p>
            <a:pPr>
              <a:defRPr/>
            </a:pPr>
            <a:fld id="{12408C92-7FAE-48BC-8BB2-2CB6662A0AED}"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标题 5"/>
          <p:cNvSpPr>
            <a:spLocks noGrp="1"/>
          </p:cNvSpPr>
          <p:nvPr>
            <p:ph type="title"/>
          </p:nvPr>
        </p:nvSpPr>
        <p:spPr/>
        <p:txBody>
          <a:bodyPr rtlCol="0"/>
          <a:lstStyle>
            <a:extLst/>
          </a:lstStyle>
          <a:p>
            <a:r>
              <a:rPr lang="zh-CN" altLang="en-US" smtClean="0"/>
              <a:t>单击此处编辑母版标题样式</a:t>
            </a:r>
            <a:endParaRPr lang="en-US"/>
          </a:p>
        </p:txBody>
      </p:sp>
      <p:sp>
        <p:nvSpPr>
          <p:cNvPr id="3" name="日期占位符 9"/>
          <p:cNvSpPr>
            <a:spLocks noGrp="1"/>
          </p:cNvSpPr>
          <p:nvPr>
            <p:ph type="dt" sz="half" idx="10"/>
          </p:nvPr>
        </p:nvSpPr>
        <p:spPr/>
        <p:txBody>
          <a:bodyPr/>
          <a:lstStyle>
            <a:lvl1pPr>
              <a:defRPr/>
            </a:lvl1pPr>
          </a:lstStyle>
          <a:p>
            <a:pPr>
              <a:defRPr/>
            </a:pPr>
            <a:fld id="{454E1605-E07F-4F15-982C-7101F6A953CF}" type="datetimeFigureOut">
              <a:rPr lang="zh-CN" altLang="en-US"/>
              <a:pPr>
                <a:defRPr/>
              </a:pPr>
              <a:t>2014/10/23</a:t>
            </a:fld>
            <a:endParaRPr lang="zh-CN" altLang="en-US"/>
          </a:p>
        </p:txBody>
      </p:sp>
      <p:sp>
        <p:nvSpPr>
          <p:cNvPr id="4" name="页脚占位符 21"/>
          <p:cNvSpPr>
            <a:spLocks noGrp="1"/>
          </p:cNvSpPr>
          <p:nvPr>
            <p:ph type="ftr" sz="quarter" idx="11"/>
          </p:nvPr>
        </p:nvSpPr>
        <p:spPr/>
        <p:txBody>
          <a:bodyPr/>
          <a:lstStyle>
            <a:lvl1pPr>
              <a:defRPr/>
            </a:lvl1pPr>
          </a:lstStyle>
          <a:p>
            <a:pPr>
              <a:defRPr/>
            </a:pPr>
            <a:endParaRPr lang="zh-CN" altLang="en-US"/>
          </a:p>
        </p:txBody>
      </p:sp>
      <p:sp>
        <p:nvSpPr>
          <p:cNvPr id="5" name="灯片编号占位符 17"/>
          <p:cNvSpPr>
            <a:spLocks noGrp="1"/>
          </p:cNvSpPr>
          <p:nvPr>
            <p:ph type="sldNum" sz="quarter" idx="12"/>
          </p:nvPr>
        </p:nvSpPr>
        <p:spPr/>
        <p:txBody>
          <a:bodyPr/>
          <a:lstStyle>
            <a:lvl1pPr>
              <a:defRPr/>
            </a:lvl1pPr>
          </a:lstStyle>
          <a:p>
            <a:pPr>
              <a:defRPr/>
            </a:pPr>
            <a:fld id="{C8D13A6E-0870-4351-AC74-5318D6DB36E0}"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9"/>
          <p:cNvSpPr>
            <a:spLocks noGrp="1"/>
          </p:cNvSpPr>
          <p:nvPr>
            <p:ph type="dt" sz="half" idx="10"/>
          </p:nvPr>
        </p:nvSpPr>
        <p:spPr/>
        <p:txBody>
          <a:bodyPr/>
          <a:lstStyle>
            <a:lvl1pPr>
              <a:defRPr/>
            </a:lvl1pPr>
          </a:lstStyle>
          <a:p>
            <a:pPr>
              <a:defRPr/>
            </a:pPr>
            <a:fld id="{60E64029-0391-486A-9AED-C812C7A7D016}" type="datetimeFigureOut">
              <a:rPr lang="zh-CN" altLang="en-US"/>
              <a:pPr>
                <a:defRPr/>
              </a:pPr>
              <a:t>2014/10/23</a:t>
            </a:fld>
            <a:endParaRPr lang="zh-CN" altLang="en-US"/>
          </a:p>
        </p:txBody>
      </p:sp>
      <p:sp>
        <p:nvSpPr>
          <p:cNvPr id="3" name="页脚占位符 21"/>
          <p:cNvSpPr>
            <a:spLocks noGrp="1"/>
          </p:cNvSpPr>
          <p:nvPr>
            <p:ph type="ftr" sz="quarter" idx="11"/>
          </p:nvPr>
        </p:nvSpPr>
        <p:spPr/>
        <p:txBody>
          <a:bodyPr/>
          <a:lstStyle>
            <a:lvl1pPr>
              <a:defRPr/>
            </a:lvl1pPr>
          </a:lstStyle>
          <a:p>
            <a:pPr>
              <a:defRPr/>
            </a:pPr>
            <a:endParaRPr lang="zh-CN" altLang="en-US"/>
          </a:p>
        </p:txBody>
      </p:sp>
      <p:sp>
        <p:nvSpPr>
          <p:cNvPr id="4" name="灯片编号占位符 17"/>
          <p:cNvSpPr>
            <a:spLocks noGrp="1"/>
          </p:cNvSpPr>
          <p:nvPr>
            <p:ph type="sldNum" sz="quarter" idx="12"/>
          </p:nvPr>
        </p:nvSpPr>
        <p:spPr/>
        <p:txBody>
          <a:bodyPr/>
          <a:lstStyle>
            <a:lvl1pPr>
              <a:defRPr/>
            </a:lvl1pPr>
          </a:lstStyle>
          <a:p>
            <a:pPr>
              <a:defRPr/>
            </a:pPr>
            <a:fld id="{D931D801-A494-4433-9E98-6AABCA344CEE}"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zh-CN" altLang="en-US" smtClean="0"/>
              <a:t>单击此处编辑母版标题样式</a:t>
            </a:r>
            <a:endParaRPr lang="en-US"/>
          </a:p>
        </p:txBody>
      </p:sp>
      <p:sp>
        <p:nvSpPr>
          <p:cNvPr id="3" name="文本占位符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zh-CN" altLang="en-US" smtClean="0"/>
              <a:t>单击此处编辑母版文本样式</a:t>
            </a:r>
          </a:p>
        </p:txBody>
      </p:sp>
      <p:sp>
        <p:nvSpPr>
          <p:cNvPr id="4" name="内容占位符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4"/>
          <p:cNvSpPr>
            <a:spLocks noGrp="1"/>
          </p:cNvSpPr>
          <p:nvPr>
            <p:ph type="dt" sz="half" idx="10"/>
          </p:nvPr>
        </p:nvSpPr>
        <p:spPr/>
        <p:txBody>
          <a:bodyPr/>
          <a:lstStyle>
            <a:lvl1pPr>
              <a:defRPr/>
            </a:lvl1pPr>
            <a:extLst/>
          </a:lstStyle>
          <a:p>
            <a:pPr>
              <a:defRPr/>
            </a:pPr>
            <a:fld id="{0F3AC383-42C6-47D6-BE4F-CB741C5A3180}" type="datetimeFigureOut">
              <a:rPr lang="zh-CN" altLang="en-US"/>
              <a:pPr>
                <a:defRPr/>
              </a:pPr>
              <a:t>2014/10/23</a:t>
            </a:fld>
            <a:endParaRPr lang="zh-CN" altLang="en-US"/>
          </a:p>
        </p:txBody>
      </p:sp>
      <p:sp>
        <p:nvSpPr>
          <p:cNvPr id="6" name="页脚占位符 5"/>
          <p:cNvSpPr>
            <a:spLocks noGrp="1"/>
          </p:cNvSpPr>
          <p:nvPr>
            <p:ph type="ftr" sz="quarter" idx="11"/>
          </p:nvPr>
        </p:nvSpPr>
        <p:spPr/>
        <p:txBody>
          <a:bodyPr/>
          <a:lstStyle>
            <a:lvl1pPr>
              <a:defRPr/>
            </a:lvl1pPr>
            <a:extLst/>
          </a:lstStyle>
          <a:p>
            <a:pPr>
              <a:defRPr/>
            </a:pPr>
            <a:endParaRPr lang="zh-CN" altLang="en-US"/>
          </a:p>
        </p:txBody>
      </p:sp>
      <p:sp>
        <p:nvSpPr>
          <p:cNvPr id="7" name="灯片编号占位符 6"/>
          <p:cNvSpPr>
            <a:spLocks noGrp="1"/>
          </p:cNvSpPr>
          <p:nvPr>
            <p:ph type="sldNum" sz="quarter" idx="12"/>
          </p:nvPr>
        </p:nvSpPr>
        <p:spPr/>
        <p:txBody>
          <a:bodyPr/>
          <a:lstStyle>
            <a:lvl1pPr>
              <a:defRPr/>
            </a:lvl1pPr>
            <a:extLst/>
          </a:lstStyle>
          <a:p>
            <a:pPr>
              <a:defRPr/>
            </a:pPr>
            <a:fld id="{45598DE2-8606-4DD3-95C6-71ED5080E2FD}"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任意多边形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endParaRPr>
          </a:p>
        </p:txBody>
      </p:sp>
      <p:sp>
        <p:nvSpPr>
          <p:cNvPr id="6" name="任意多边形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endParaRPr>
          </a:p>
        </p:txBody>
      </p:sp>
      <p:sp>
        <p:nvSpPr>
          <p:cNvPr id="7" name="直角三角形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直接连接符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燕尾形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燕尾形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文本占位符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zh-CN" altLang="en-US" smtClean="0"/>
              <a:t>单击此处编辑母版文本样式</a:t>
            </a:r>
          </a:p>
        </p:txBody>
      </p:sp>
      <p:sp>
        <p:nvSpPr>
          <p:cNvPr id="3" name="图片占位符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zh-CN" altLang="en-US" noProof="0" smtClean="0"/>
              <a:t>单击图标添加图片</a:t>
            </a:r>
            <a:endParaRPr lang="en-US" noProof="0" dirty="0"/>
          </a:p>
        </p:txBody>
      </p:sp>
      <p:sp>
        <p:nvSpPr>
          <p:cNvPr id="2" name="标题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zh-CN" altLang="en-US" smtClean="0"/>
              <a:t>单击此处编辑母版标题样式</a:t>
            </a:r>
            <a:endParaRPr lang="en-US"/>
          </a:p>
        </p:txBody>
      </p:sp>
      <p:sp>
        <p:nvSpPr>
          <p:cNvPr id="11" name="日期占位符 4"/>
          <p:cNvSpPr>
            <a:spLocks noGrp="1"/>
          </p:cNvSpPr>
          <p:nvPr>
            <p:ph type="dt" sz="half" idx="10"/>
          </p:nvPr>
        </p:nvSpPr>
        <p:spPr/>
        <p:txBody>
          <a:bodyPr/>
          <a:lstStyle>
            <a:lvl1pPr>
              <a:defRPr>
                <a:solidFill>
                  <a:schemeClr val="tx1"/>
                </a:solidFill>
              </a:defRPr>
            </a:lvl1pPr>
            <a:extLst/>
          </a:lstStyle>
          <a:p>
            <a:pPr>
              <a:defRPr/>
            </a:pPr>
            <a:fld id="{506F7BB9-6E61-4EE2-A4C0-A8287FAE60B0}" type="datetimeFigureOut">
              <a:rPr lang="zh-CN" altLang="en-US"/>
              <a:pPr>
                <a:defRPr/>
              </a:pPr>
              <a:t>2014/10/23</a:t>
            </a:fld>
            <a:endParaRPr lang="zh-CN" altLang="en-US"/>
          </a:p>
        </p:txBody>
      </p:sp>
      <p:sp>
        <p:nvSpPr>
          <p:cNvPr id="12" name="页脚占位符 5"/>
          <p:cNvSpPr>
            <a:spLocks noGrp="1"/>
          </p:cNvSpPr>
          <p:nvPr>
            <p:ph type="ftr" sz="quarter" idx="11"/>
          </p:nvPr>
        </p:nvSpPr>
        <p:spPr/>
        <p:txBody>
          <a:bodyPr/>
          <a:lstStyle>
            <a:lvl1pPr>
              <a:defRPr>
                <a:solidFill>
                  <a:schemeClr val="tx1"/>
                </a:solidFill>
              </a:defRPr>
            </a:lvl1pPr>
            <a:extLst/>
          </a:lstStyle>
          <a:p>
            <a:pPr>
              <a:defRPr/>
            </a:pPr>
            <a:endParaRPr lang="zh-CN" altLang="en-US"/>
          </a:p>
        </p:txBody>
      </p:sp>
      <p:sp>
        <p:nvSpPr>
          <p:cNvPr id="13" name="灯片编号占位符 6"/>
          <p:cNvSpPr>
            <a:spLocks noGrp="1"/>
          </p:cNvSpPr>
          <p:nvPr>
            <p:ph type="sldNum" sz="quarter" idx="12"/>
          </p:nvPr>
        </p:nvSpPr>
        <p:spPr/>
        <p:txBody>
          <a:bodyPr/>
          <a:lstStyle>
            <a:lvl1pPr>
              <a:defRPr>
                <a:solidFill>
                  <a:schemeClr val="tx1"/>
                </a:solidFill>
              </a:defRPr>
            </a:lvl1pPr>
            <a:extLst/>
          </a:lstStyle>
          <a:p>
            <a:pPr>
              <a:defRPr/>
            </a:pPr>
            <a:fld id="{C3AEA93F-9D08-4D7A-9054-FEF9A85991D5}"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任意多边形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endParaRPr>
          </a:p>
        </p:txBody>
      </p:sp>
      <p:sp>
        <p:nvSpPr>
          <p:cNvPr id="12" name="任意多边形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endParaRPr>
          </a:p>
        </p:txBody>
      </p:sp>
      <p:sp>
        <p:nvSpPr>
          <p:cNvPr id="14" name="直角三角形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直接连接符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标题占位符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zh-CN" altLang="en-US" smtClean="0"/>
              <a:t>单击此处编辑母版标题样式</a:t>
            </a:r>
            <a:endParaRPr lang="en-US"/>
          </a:p>
        </p:txBody>
      </p:sp>
      <p:sp>
        <p:nvSpPr>
          <p:cNvPr id="1033" name="文本占位符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smtClean="0"/>
          </a:p>
        </p:txBody>
      </p:sp>
      <p:sp>
        <p:nvSpPr>
          <p:cNvPr id="10" name="日期占位符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ea typeface="+mn-ea"/>
              </a:defRPr>
            </a:lvl1pPr>
            <a:extLst/>
          </a:lstStyle>
          <a:p>
            <a:pPr>
              <a:defRPr/>
            </a:pPr>
            <a:fld id="{5DB1E96F-2755-448F-BE1E-20A456C2E7B8}" type="datetimeFigureOut">
              <a:rPr lang="zh-CN" altLang="en-US"/>
              <a:pPr>
                <a:defRPr/>
              </a:pPr>
              <a:t>2014/10/23</a:t>
            </a:fld>
            <a:endParaRPr lang="zh-CN" altLang="en-US"/>
          </a:p>
        </p:txBody>
      </p:sp>
      <p:sp>
        <p:nvSpPr>
          <p:cNvPr id="22" name="页脚占位符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ea typeface="+mn-ea"/>
              </a:defRPr>
            </a:lvl1pPr>
            <a:extLst/>
          </a:lstStyle>
          <a:p>
            <a:pPr>
              <a:defRPr/>
            </a:pPr>
            <a:endParaRPr lang="zh-CN" altLang="en-US"/>
          </a:p>
        </p:txBody>
      </p:sp>
      <p:sp>
        <p:nvSpPr>
          <p:cNvPr id="18" name="灯片编号占位符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ea typeface="+mn-ea"/>
              </a:defRPr>
            </a:lvl1pPr>
            <a:extLst/>
          </a:lstStyle>
          <a:p>
            <a:pPr>
              <a:defRPr/>
            </a:pPr>
            <a:fld id="{B0C48DCB-7089-4647-8D56-816E055C2BC5}"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4140" r:id="rId1"/>
    <p:sldLayoutId id="2147484134" r:id="rId2"/>
    <p:sldLayoutId id="2147484141" r:id="rId3"/>
    <p:sldLayoutId id="2147484135" r:id="rId4"/>
    <p:sldLayoutId id="2147484142" r:id="rId5"/>
    <p:sldLayoutId id="2147484136" r:id="rId6"/>
    <p:sldLayoutId id="2147484137" r:id="rId7"/>
    <p:sldLayoutId id="2147484143" r:id="rId8"/>
    <p:sldLayoutId id="2147484144" r:id="rId9"/>
    <p:sldLayoutId id="2147484138" r:id="rId10"/>
    <p:sldLayoutId id="2147484139"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ea typeface="黑体" pitchFamily="49" charset="-122"/>
        </a:defRPr>
      </a:lvl2pPr>
      <a:lvl3pPr algn="l" rtl="0" eaLnBrk="0" fontAlgn="base" hangingPunct="0">
        <a:spcBef>
          <a:spcPct val="0"/>
        </a:spcBef>
        <a:spcAft>
          <a:spcPct val="0"/>
        </a:spcAft>
        <a:defRPr sz="4100" b="1">
          <a:solidFill>
            <a:schemeClr val="tx2"/>
          </a:solidFill>
          <a:latin typeface="Lucida Sans Unicode" pitchFamily="34" charset="0"/>
          <a:ea typeface="黑体" pitchFamily="49" charset="-122"/>
        </a:defRPr>
      </a:lvl3pPr>
      <a:lvl4pPr algn="l" rtl="0" eaLnBrk="0" fontAlgn="base" hangingPunct="0">
        <a:spcBef>
          <a:spcPct val="0"/>
        </a:spcBef>
        <a:spcAft>
          <a:spcPct val="0"/>
        </a:spcAft>
        <a:defRPr sz="4100" b="1">
          <a:solidFill>
            <a:schemeClr val="tx2"/>
          </a:solidFill>
          <a:latin typeface="Lucida Sans Unicode" pitchFamily="34" charset="0"/>
          <a:ea typeface="黑体" pitchFamily="49" charset="-122"/>
        </a:defRPr>
      </a:lvl4pPr>
      <a:lvl5pPr algn="l" rtl="0" eaLnBrk="0" fontAlgn="base" hangingPunct="0">
        <a:spcBef>
          <a:spcPct val="0"/>
        </a:spcBef>
        <a:spcAft>
          <a:spcPct val="0"/>
        </a:spcAft>
        <a:defRPr sz="4100" b="1">
          <a:solidFill>
            <a:schemeClr val="tx2"/>
          </a:solidFill>
          <a:latin typeface="Lucida Sans Unicode" pitchFamily="34" charset="0"/>
          <a:ea typeface="黑体" pitchFamily="49" charset="-122"/>
        </a:defRPr>
      </a:lvl5pPr>
      <a:lvl6pPr marL="457200" algn="l" rtl="0" fontAlgn="base">
        <a:spcBef>
          <a:spcPct val="0"/>
        </a:spcBef>
        <a:spcAft>
          <a:spcPct val="0"/>
        </a:spcAft>
        <a:defRPr sz="4100" b="1">
          <a:solidFill>
            <a:schemeClr val="tx2"/>
          </a:solidFill>
          <a:latin typeface="Lucida Sans Unicode" pitchFamily="34" charset="0"/>
          <a:ea typeface="黑体" pitchFamily="49" charset="-122"/>
        </a:defRPr>
      </a:lvl6pPr>
      <a:lvl7pPr marL="914400" algn="l" rtl="0" fontAlgn="base">
        <a:spcBef>
          <a:spcPct val="0"/>
        </a:spcBef>
        <a:spcAft>
          <a:spcPct val="0"/>
        </a:spcAft>
        <a:defRPr sz="4100" b="1">
          <a:solidFill>
            <a:schemeClr val="tx2"/>
          </a:solidFill>
          <a:latin typeface="Lucida Sans Unicode" pitchFamily="34" charset="0"/>
          <a:ea typeface="黑体" pitchFamily="49" charset="-122"/>
        </a:defRPr>
      </a:lvl7pPr>
      <a:lvl8pPr marL="1371600" algn="l" rtl="0" fontAlgn="base">
        <a:spcBef>
          <a:spcPct val="0"/>
        </a:spcBef>
        <a:spcAft>
          <a:spcPct val="0"/>
        </a:spcAft>
        <a:defRPr sz="4100" b="1">
          <a:solidFill>
            <a:schemeClr val="tx2"/>
          </a:solidFill>
          <a:latin typeface="Lucida Sans Unicode" pitchFamily="34" charset="0"/>
          <a:ea typeface="黑体" pitchFamily="49" charset="-122"/>
        </a:defRPr>
      </a:lvl8pPr>
      <a:lvl9pPr marL="1828800" algn="l" rtl="0" fontAlgn="base">
        <a:spcBef>
          <a:spcPct val="0"/>
        </a:spcBef>
        <a:spcAft>
          <a:spcPct val="0"/>
        </a:spcAft>
        <a:defRPr sz="4100" b="1">
          <a:solidFill>
            <a:schemeClr val="tx2"/>
          </a:solidFill>
          <a:latin typeface="Lucida Sans Unicode" pitchFamily="34" charset="0"/>
          <a:ea typeface="黑体" pitchFamily="49" charset="-122"/>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4.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72307" y="196295"/>
            <a:ext cx="7772400" cy="2141662"/>
          </a:xfrm>
        </p:spPr>
        <p:txBody>
          <a:bodyPr/>
          <a:lstStyle/>
          <a:p>
            <a:pPr eaLnBrk="1" fontAlgn="auto" hangingPunct="1">
              <a:spcAft>
                <a:spcPts val="0"/>
              </a:spcAft>
              <a:defRPr/>
            </a:pPr>
            <a:r>
              <a:rPr lang="zh-CN" altLang="en-US" dirty="0" smtClean="0"/>
              <a:t>信息化管理软件问题说明</a:t>
            </a:r>
            <a:endParaRPr lang="zh-CN" altLang="en-US" dirty="0"/>
          </a:p>
        </p:txBody>
      </p:sp>
      <p:sp>
        <p:nvSpPr>
          <p:cNvPr id="14338" name="副标题 2"/>
          <p:cNvSpPr>
            <a:spLocks noGrp="1"/>
          </p:cNvSpPr>
          <p:nvPr>
            <p:ph type="subTitle" idx="1"/>
          </p:nvPr>
        </p:nvSpPr>
        <p:spPr>
          <a:xfrm>
            <a:off x="684213" y="3284538"/>
            <a:ext cx="7772400" cy="1200150"/>
          </a:xfrm>
        </p:spPr>
        <p:txBody>
          <a:bodyPr/>
          <a:lstStyle/>
          <a:p>
            <a:pPr marR="0" eaLnBrk="1" hangingPunct="1"/>
            <a:r>
              <a:rPr lang="zh-CN" altLang="en-US" smtClean="0"/>
              <a:t>北京金舟科技发展有限公司</a:t>
            </a:r>
            <a:endParaRPr lang="en-US" altLang="zh-CN" smtClean="0"/>
          </a:p>
          <a:p>
            <a:pPr marR="0" eaLnBrk="1" hangingPunct="1"/>
            <a:r>
              <a:rPr lang="zh-CN" altLang="en-US" smtClean="0"/>
              <a:t>更新至</a:t>
            </a:r>
            <a:r>
              <a:rPr lang="en-US" altLang="zh-CN" smtClean="0"/>
              <a:t>2014.9</a:t>
            </a:r>
            <a:endParaRPr lang="zh-CN" altLang="en-US" smtClean="0"/>
          </a:p>
        </p:txBody>
      </p:sp>
      <p:sp>
        <p:nvSpPr>
          <p:cNvPr id="14339" name="Rectangle 3"/>
          <p:cNvSpPr>
            <a:spLocks noChangeArrowheads="1"/>
          </p:cNvSpPr>
          <p:nvPr/>
        </p:nvSpPr>
        <p:spPr bwMode="auto">
          <a:xfrm>
            <a:off x="0" y="6102350"/>
            <a:ext cx="9144000" cy="396875"/>
          </a:xfrm>
          <a:prstGeom prst="rect">
            <a:avLst/>
          </a:prstGeom>
          <a:noFill/>
          <a:ln w="9525">
            <a:noFill/>
            <a:miter lim="800000"/>
            <a:headEnd/>
            <a:tailEnd/>
          </a:ln>
          <a:effectLst/>
        </p:spPr>
        <p:txBody>
          <a:bodyPr anchor="ctr">
            <a:spAutoFit/>
          </a:bodyPr>
          <a:lstStyle/>
          <a:p>
            <a:pPr marL="365125" indent="-255588">
              <a:spcBef>
                <a:spcPts val="400"/>
              </a:spcBef>
              <a:buClr>
                <a:schemeClr val="accent1"/>
              </a:buClr>
              <a:buSzPct val="68000"/>
              <a:buFont typeface="Wingdings 3" pitchFamily="18" charset="2"/>
              <a:buNone/>
            </a:pPr>
            <a:r>
              <a:rPr lang="zh-CN" altLang="en-US" sz="2000" b="1">
                <a:solidFill>
                  <a:schemeClr val="accent2"/>
                </a:solidFill>
                <a:ea typeface="华文细黑" pitchFamily="2" charset="-122"/>
              </a:rPr>
              <a:t>目前暂定每月更新一次，如有重大更新，会及时以其它方式第一时间发布通知</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内容占位符 2"/>
          <p:cNvSpPr>
            <a:spLocks noGrp="1"/>
          </p:cNvSpPr>
          <p:nvPr>
            <p:ph sz="half" idx="1"/>
          </p:nvPr>
        </p:nvSpPr>
        <p:spPr>
          <a:xfrm>
            <a:off x="250825" y="6021388"/>
            <a:ext cx="8229600" cy="360362"/>
          </a:xfrm>
        </p:spPr>
        <p:txBody>
          <a:bodyPr>
            <a:normAutofit fontScale="92500" lnSpcReduction="10000"/>
          </a:bodyPr>
          <a:lstStyle/>
          <a:p>
            <a:pPr marL="365760" indent="-256032" eaLnBrk="1" fontAlgn="auto" hangingPunct="1">
              <a:spcAft>
                <a:spcPts val="0"/>
              </a:spcAft>
              <a:buFont typeface="Wingdings 3"/>
              <a:buNone/>
              <a:defRPr/>
            </a:pPr>
            <a:r>
              <a:rPr lang="zh-CN" altLang="en-US" sz="2000" dirty="0" smtClean="0"/>
              <a:t>                                                             图（</a:t>
            </a:r>
            <a:r>
              <a:rPr lang="en-US" altLang="zh-CN" sz="2000" dirty="0" smtClean="0"/>
              <a:t>3-1.3</a:t>
            </a:r>
            <a:r>
              <a:rPr lang="zh-CN" altLang="en-US" sz="2000" dirty="0" smtClean="0"/>
              <a:t>）</a:t>
            </a:r>
            <a:endParaRPr lang="zh-CN" altLang="en-US" sz="2000" dirty="0"/>
          </a:p>
        </p:txBody>
      </p:sp>
      <p:sp>
        <p:nvSpPr>
          <p:cNvPr id="7" name="内容占位符 6"/>
          <p:cNvSpPr>
            <a:spLocks noGrp="1"/>
          </p:cNvSpPr>
          <p:nvPr>
            <p:ph sz="half" idx="2"/>
          </p:nvPr>
        </p:nvSpPr>
        <p:spPr>
          <a:xfrm>
            <a:off x="0" y="333375"/>
            <a:ext cx="8964613" cy="574675"/>
          </a:xfrm>
        </p:spPr>
        <p:txBody>
          <a:bodyPr>
            <a:normAutofit fontScale="92500" lnSpcReduction="10000"/>
          </a:bodyPr>
          <a:lstStyle/>
          <a:p>
            <a:pPr marL="365760" indent="-256032" eaLnBrk="1" fontAlgn="auto" hangingPunct="1">
              <a:spcAft>
                <a:spcPts val="0"/>
              </a:spcAft>
              <a:buFont typeface="Wingdings 3"/>
              <a:buNone/>
              <a:defRPr/>
            </a:pPr>
            <a:r>
              <a:rPr lang="zh-CN" altLang="en-US" dirty="0"/>
              <a:t>混凝土</a:t>
            </a:r>
          </a:p>
        </p:txBody>
      </p:sp>
      <p:sp>
        <p:nvSpPr>
          <p:cNvPr id="24579" name="内容占位符 6"/>
          <p:cNvSpPr>
            <a:spLocks noGrp="1"/>
          </p:cNvSpPr>
          <p:nvPr>
            <p:ph sz="half" idx="4294967295"/>
          </p:nvPr>
        </p:nvSpPr>
        <p:spPr>
          <a:xfrm>
            <a:off x="0" y="908050"/>
            <a:ext cx="9144000" cy="1152525"/>
          </a:xfrm>
        </p:spPr>
        <p:txBody>
          <a:bodyPr/>
          <a:lstStyle/>
          <a:p>
            <a:pPr eaLnBrk="1" hangingPunct="1">
              <a:buFont typeface="Wingdings 3" pitchFamily="18" charset="2"/>
              <a:buNone/>
            </a:pPr>
            <a:r>
              <a:rPr lang="zh-CN" altLang="en-US" sz="2000" smtClean="0"/>
              <a:t>         </a:t>
            </a:r>
            <a:r>
              <a:rPr lang="en-US" altLang="zh-CN" sz="2000" smtClean="0"/>
              <a:t>1.</a:t>
            </a:r>
            <a:r>
              <a:rPr lang="zh-CN" altLang="en-US" sz="2000" smtClean="0"/>
              <a:t>     混凝土检查试件抗压强度试验报告（梁场）梁的种类不同结论也就不同，做资料时可以在报告上的梁体种类里面选择需要的梁体，自然会生成与其相对应的结论。如图</a:t>
            </a:r>
          </a:p>
        </p:txBody>
      </p:sp>
      <p:pic>
        <p:nvPicPr>
          <p:cNvPr id="24580" name="Picture 3"/>
          <p:cNvPicPr>
            <a:picLocks noChangeAspect="1" noChangeArrowheads="1"/>
          </p:cNvPicPr>
          <p:nvPr/>
        </p:nvPicPr>
        <p:blipFill>
          <a:blip r:embed="rId2"/>
          <a:srcRect/>
          <a:stretch>
            <a:fillRect/>
          </a:stretch>
        </p:blipFill>
        <p:spPr bwMode="auto">
          <a:xfrm>
            <a:off x="5219700" y="2708275"/>
            <a:ext cx="2354263" cy="925513"/>
          </a:xfrm>
          <a:prstGeom prst="rect">
            <a:avLst/>
          </a:prstGeom>
          <a:noFill/>
          <a:ln w="9525">
            <a:noFill/>
            <a:miter lim="800000"/>
            <a:headEnd/>
            <a:tailEnd/>
          </a:ln>
        </p:spPr>
      </p:pic>
      <p:pic>
        <p:nvPicPr>
          <p:cNvPr id="24581" name="Picture 4"/>
          <p:cNvPicPr>
            <a:picLocks noChangeAspect="1" noChangeArrowheads="1"/>
          </p:cNvPicPr>
          <p:nvPr/>
        </p:nvPicPr>
        <p:blipFill>
          <a:blip r:embed="rId3"/>
          <a:srcRect/>
          <a:stretch>
            <a:fillRect/>
          </a:stretch>
        </p:blipFill>
        <p:spPr bwMode="auto">
          <a:xfrm>
            <a:off x="1476375" y="1916113"/>
            <a:ext cx="2808288" cy="1944687"/>
          </a:xfrm>
          <a:prstGeom prst="rect">
            <a:avLst/>
          </a:prstGeom>
          <a:noFill/>
          <a:ln w="9525">
            <a:noFill/>
            <a:miter lim="800000"/>
            <a:headEnd/>
            <a:tailEnd/>
          </a:ln>
        </p:spPr>
      </p:pic>
      <p:pic>
        <p:nvPicPr>
          <p:cNvPr id="24582" name="Picture 5"/>
          <p:cNvPicPr>
            <a:picLocks noChangeAspect="1" noChangeArrowheads="1"/>
          </p:cNvPicPr>
          <p:nvPr/>
        </p:nvPicPr>
        <p:blipFill>
          <a:blip r:embed="rId4"/>
          <a:srcRect/>
          <a:stretch>
            <a:fillRect/>
          </a:stretch>
        </p:blipFill>
        <p:spPr bwMode="auto">
          <a:xfrm>
            <a:off x="971550" y="4508500"/>
            <a:ext cx="7235825" cy="1303338"/>
          </a:xfrm>
          <a:prstGeom prst="rect">
            <a:avLst/>
          </a:prstGeom>
          <a:noFill/>
          <a:ln w="9525">
            <a:noFill/>
            <a:miter lim="800000"/>
            <a:headEnd/>
            <a:tailEnd/>
          </a:ln>
        </p:spPr>
      </p:pic>
      <p:sp>
        <p:nvSpPr>
          <p:cNvPr id="13" name="内容占位符 2"/>
          <p:cNvSpPr txBox="1">
            <a:spLocks/>
          </p:cNvSpPr>
          <p:nvPr/>
        </p:nvSpPr>
        <p:spPr>
          <a:xfrm>
            <a:off x="1331913" y="3933825"/>
            <a:ext cx="2232025" cy="574675"/>
          </a:xfrm>
          <a:prstGeom prst="rect">
            <a:avLst/>
          </a:prstGeom>
        </p:spPr>
        <p:txBody>
          <a:bodyPr>
            <a:normAutofit fontScale="92500" lnSpcReduction="20000"/>
          </a:bodyPr>
          <a:lstStyle/>
          <a:p>
            <a:pPr marL="342900" indent="-342900" fontAlgn="auto">
              <a:spcBef>
                <a:spcPct val="20000"/>
              </a:spcBef>
              <a:spcAft>
                <a:spcPts val="0"/>
              </a:spcAft>
              <a:buFont typeface="Arial" pitchFamily="34" charset="0"/>
              <a:buNone/>
              <a:defRPr/>
            </a:pPr>
            <a:r>
              <a:rPr lang="zh-CN" altLang="en-US" sz="2000" dirty="0">
                <a:latin typeface="+mn-lt"/>
                <a:ea typeface="+mn-ea"/>
              </a:rPr>
              <a:t>                                                             图（</a:t>
            </a:r>
            <a:r>
              <a:rPr lang="en-US" altLang="zh-CN" sz="2000" dirty="0">
                <a:latin typeface="+mn-lt"/>
                <a:ea typeface="+mn-ea"/>
              </a:rPr>
              <a:t>3-1.1</a:t>
            </a:r>
            <a:r>
              <a:rPr lang="zh-CN" altLang="en-US" sz="2000" dirty="0">
                <a:latin typeface="+mn-lt"/>
                <a:ea typeface="+mn-ea"/>
              </a:rPr>
              <a:t>）</a:t>
            </a:r>
          </a:p>
        </p:txBody>
      </p:sp>
      <p:sp>
        <p:nvSpPr>
          <p:cNvPr id="14" name="内容占位符 2"/>
          <p:cNvSpPr txBox="1">
            <a:spLocks/>
          </p:cNvSpPr>
          <p:nvPr/>
        </p:nvSpPr>
        <p:spPr>
          <a:xfrm>
            <a:off x="5508625" y="4005263"/>
            <a:ext cx="2232025" cy="576262"/>
          </a:xfrm>
          <a:prstGeom prst="rect">
            <a:avLst/>
          </a:prstGeom>
        </p:spPr>
        <p:txBody>
          <a:bodyPr>
            <a:normAutofit fontScale="92500" lnSpcReduction="20000"/>
          </a:bodyPr>
          <a:lstStyle/>
          <a:p>
            <a:pPr marL="342900" indent="-342900" fontAlgn="auto">
              <a:spcBef>
                <a:spcPct val="20000"/>
              </a:spcBef>
              <a:spcAft>
                <a:spcPts val="0"/>
              </a:spcAft>
              <a:buFont typeface="Arial" pitchFamily="34" charset="0"/>
              <a:buNone/>
              <a:defRPr/>
            </a:pPr>
            <a:r>
              <a:rPr lang="zh-CN" altLang="en-US" sz="2000" dirty="0">
                <a:latin typeface="+mn-lt"/>
                <a:ea typeface="+mn-ea"/>
              </a:rPr>
              <a:t>                                                             图（</a:t>
            </a:r>
            <a:r>
              <a:rPr lang="en-US" altLang="zh-CN" sz="2000" dirty="0">
                <a:latin typeface="+mn-lt"/>
                <a:ea typeface="+mn-ea"/>
              </a:rPr>
              <a:t>3-1.2</a:t>
            </a:r>
            <a:r>
              <a:rPr lang="zh-CN" altLang="en-US" sz="2000" dirty="0">
                <a:latin typeface="+mn-lt"/>
                <a:ea typeface="+mn-ea"/>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1"/>
          <p:cNvPicPr>
            <a:picLocks noChangeAspect="1" noChangeArrowheads="1"/>
          </p:cNvPicPr>
          <p:nvPr/>
        </p:nvPicPr>
        <p:blipFill>
          <a:blip r:embed="rId2"/>
          <a:srcRect/>
          <a:stretch>
            <a:fillRect/>
          </a:stretch>
        </p:blipFill>
        <p:spPr bwMode="auto">
          <a:xfrm>
            <a:off x="2051050" y="1465263"/>
            <a:ext cx="3189288" cy="2251075"/>
          </a:xfrm>
          <a:prstGeom prst="rect">
            <a:avLst/>
          </a:prstGeom>
          <a:noFill/>
          <a:ln w="9525">
            <a:noFill/>
            <a:miter lim="800000"/>
            <a:headEnd/>
            <a:tailEnd/>
          </a:ln>
        </p:spPr>
      </p:pic>
      <p:pic>
        <p:nvPicPr>
          <p:cNvPr id="25602" name="Picture 2"/>
          <p:cNvPicPr>
            <a:picLocks noChangeAspect="1" noChangeArrowheads="1"/>
          </p:cNvPicPr>
          <p:nvPr/>
        </p:nvPicPr>
        <p:blipFill>
          <a:blip r:embed="rId3"/>
          <a:srcRect/>
          <a:stretch>
            <a:fillRect/>
          </a:stretch>
        </p:blipFill>
        <p:spPr bwMode="auto">
          <a:xfrm>
            <a:off x="827088" y="4149725"/>
            <a:ext cx="7189787" cy="1314450"/>
          </a:xfrm>
          <a:prstGeom prst="rect">
            <a:avLst/>
          </a:prstGeom>
          <a:noFill/>
          <a:ln w="9525">
            <a:noFill/>
            <a:miter lim="800000"/>
            <a:headEnd/>
            <a:tailEnd/>
          </a:ln>
        </p:spPr>
      </p:pic>
      <p:sp>
        <p:nvSpPr>
          <p:cNvPr id="8" name="内容占位符 7"/>
          <p:cNvSpPr>
            <a:spLocks noGrp="1"/>
          </p:cNvSpPr>
          <p:nvPr>
            <p:ph sz="half" idx="1"/>
          </p:nvPr>
        </p:nvSpPr>
        <p:spPr>
          <a:xfrm>
            <a:off x="457200" y="404813"/>
            <a:ext cx="8218488" cy="936625"/>
          </a:xfrm>
        </p:spPr>
        <p:txBody>
          <a:bodyPr>
            <a:noAutofit/>
          </a:bodyPr>
          <a:lstStyle/>
          <a:p>
            <a:pPr marL="365760" indent="-256032" eaLnBrk="1" fontAlgn="auto" hangingPunct="1">
              <a:spcAft>
                <a:spcPts val="0"/>
              </a:spcAft>
              <a:buFont typeface="Wingdings 3"/>
              <a:buNone/>
              <a:defRPr/>
            </a:pPr>
            <a:r>
              <a:rPr lang="en-US" altLang="zh-CN" sz="2000" dirty="0" smtClean="0">
                <a:latin typeface="+mn-ea"/>
              </a:rPr>
              <a:t>2.</a:t>
            </a:r>
            <a:r>
              <a:rPr lang="zh-CN" altLang="en-US" sz="2000" dirty="0" smtClean="0">
                <a:latin typeface="+mn-ea"/>
              </a:rPr>
              <a:t>混凝土检查试件抗压强度试验报告</a:t>
            </a:r>
            <a:r>
              <a:rPr lang="en-US" altLang="zh-CN" sz="2000" dirty="0" smtClean="0">
                <a:latin typeface="+mn-ea"/>
              </a:rPr>
              <a:t>(</a:t>
            </a:r>
            <a:r>
              <a:rPr lang="zh-CN" altLang="en-US" sz="2000" dirty="0" smtClean="0">
                <a:latin typeface="+mn-ea"/>
              </a:rPr>
              <a:t>轨道板</a:t>
            </a:r>
            <a:r>
              <a:rPr lang="en-US" altLang="zh-CN" sz="2000" dirty="0" smtClean="0">
                <a:latin typeface="+mn-ea"/>
              </a:rPr>
              <a:t>)</a:t>
            </a:r>
            <a:r>
              <a:rPr lang="zh-CN" altLang="en-US" sz="2000" dirty="0" smtClean="0">
                <a:latin typeface="+mn-ea"/>
              </a:rPr>
              <a:t>结论不一致，经过我们修改后，可以在报告中轨道板类型下选择各种轨道板类型来生成所需要的结论。如图</a:t>
            </a:r>
            <a:r>
              <a:rPr lang="en-US" altLang="zh-CN" sz="2000" dirty="0" smtClean="0">
                <a:latin typeface="+mn-ea"/>
              </a:rPr>
              <a:t>3-2.1</a:t>
            </a:r>
            <a:r>
              <a:rPr lang="zh-CN" altLang="en-US" sz="2000" dirty="0" smtClean="0">
                <a:latin typeface="+mn-ea"/>
              </a:rPr>
              <a:t>、</a:t>
            </a:r>
            <a:r>
              <a:rPr lang="en-US" altLang="zh-CN" sz="2000" dirty="0" smtClean="0">
                <a:latin typeface="+mn-ea"/>
              </a:rPr>
              <a:t>3-2.2</a:t>
            </a:r>
            <a:endParaRPr lang="zh-CN" altLang="en-US" sz="2000" dirty="0">
              <a:latin typeface="+mn-ea"/>
            </a:endParaRPr>
          </a:p>
        </p:txBody>
      </p:sp>
      <p:sp>
        <p:nvSpPr>
          <p:cNvPr id="25604" name="内容占位符 2"/>
          <p:cNvSpPr>
            <a:spLocks noGrp="1"/>
          </p:cNvSpPr>
          <p:nvPr>
            <p:ph sz="half" idx="2"/>
          </p:nvPr>
        </p:nvSpPr>
        <p:spPr>
          <a:xfrm>
            <a:off x="5724525" y="2205038"/>
            <a:ext cx="2519363" cy="647700"/>
          </a:xfrm>
        </p:spPr>
        <p:txBody>
          <a:bodyPr/>
          <a:lstStyle/>
          <a:p>
            <a:pPr eaLnBrk="1" hangingPunct="1">
              <a:buFont typeface="Wingdings 3" pitchFamily="18" charset="2"/>
              <a:buNone/>
            </a:pPr>
            <a:r>
              <a:rPr lang="zh-CN" altLang="en-US" sz="1800" smtClean="0"/>
              <a:t>                                                                  图（</a:t>
            </a:r>
            <a:r>
              <a:rPr lang="en-US" altLang="zh-CN" sz="1800" smtClean="0"/>
              <a:t>3-2.1</a:t>
            </a:r>
            <a:r>
              <a:rPr lang="zh-CN" altLang="en-US" sz="1800" smtClean="0"/>
              <a:t>）</a:t>
            </a:r>
          </a:p>
        </p:txBody>
      </p:sp>
      <p:sp>
        <p:nvSpPr>
          <p:cNvPr id="10" name="内容占位符 2"/>
          <p:cNvSpPr>
            <a:spLocks noGrp="1"/>
          </p:cNvSpPr>
          <p:nvPr>
            <p:ph idx="4294967295"/>
          </p:nvPr>
        </p:nvSpPr>
        <p:spPr>
          <a:xfrm>
            <a:off x="-757238" y="5876925"/>
            <a:ext cx="8229601" cy="360363"/>
          </a:xfrm>
        </p:spPr>
        <p:txBody>
          <a:bodyPr>
            <a:normAutofit fontScale="92500" lnSpcReduction="10000"/>
          </a:bodyPr>
          <a:lstStyle/>
          <a:p>
            <a:pPr marL="365760" indent="-256032" eaLnBrk="1" fontAlgn="auto" hangingPunct="1">
              <a:spcAft>
                <a:spcPts val="0"/>
              </a:spcAft>
              <a:buFont typeface="Wingdings 3"/>
              <a:buNone/>
              <a:defRPr/>
            </a:pPr>
            <a:r>
              <a:rPr lang="zh-CN" altLang="en-US" sz="2000" dirty="0" smtClean="0"/>
              <a:t>                                                             图（</a:t>
            </a:r>
            <a:r>
              <a:rPr lang="en-US" altLang="zh-CN" sz="2000" dirty="0" smtClean="0"/>
              <a:t>3-2.2</a:t>
            </a:r>
            <a:r>
              <a:rPr lang="zh-CN" altLang="en-US" sz="2000" dirty="0" smtClean="0"/>
              <a:t>）</a:t>
            </a:r>
            <a:endParaRPr lang="zh-CN" altLang="en-US"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内容占位符 2"/>
          <p:cNvSpPr>
            <a:spLocks noGrp="1"/>
          </p:cNvSpPr>
          <p:nvPr>
            <p:ph sz="half" idx="1"/>
          </p:nvPr>
        </p:nvSpPr>
        <p:spPr>
          <a:xfrm>
            <a:off x="468313" y="549275"/>
            <a:ext cx="8280400" cy="1584325"/>
          </a:xfrm>
        </p:spPr>
        <p:txBody>
          <a:bodyPr/>
          <a:lstStyle/>
          <a:p>
            <a:pPr eaLnBrk="1" hangingPunct="1">
              <a:buFont typeface="Wingdings 3" pitchFamily="18" charset="2"/>
              <a:buNone/>
            </a:pPr>
            <a:r>
              <a:rPr lang="zh-CN" altLang="en-US" sz="2000" smtClean="0"/>
              <a:t>注意：我们混凝土模板中有结论的模板都是必须有数据的时候结论才会自动生成，大家如果资料做完数据还没有采集时，不要着急看结论，在试验数据采集完成后在打开报告查看试验结论是否符合规范要求。</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323528" y="332656"/>
            <a:ext cx="7772400" cy="576064"/>
          </a:xfrm>
        </p:spPr>
        <p:txBody>
          <a:bodyPr/>
          <a:lstStyle/>
          <a:p>
            <a:pPr algn="l" eaLnBrk="1" fontAlgn="auto" hangingPunct="1">
              <a:spcAft>
                <a:spcPts val="0"/>
              </a:spcAft>
              <a:defRPr/>
            </a:pPr>
            <a:r>
              <a:rPr lang="zh-CN" altLang="en-US" sz="2000" dirty="0" smtClean="0"/>
              <a:t>采集问题：</a:t>
            </a:r>
            <a:endParaRPr lang="zh-CN" altLang="en-US" sz="2000" dirty="0"/>
          </a:p>
        </p:txBody>
      </p:sp>
      <p:sp>
        <p:nvSpPr>
          <p:cNvPr id="27650" name="副标题 2"/>
          <p:cNvSpPr>
            <a:spLocks noGrp="1"/>
          </p:cNvSpPr>
          <p:nvPr>
            <p:ph type="subTitle" idx="1"/>
          </p:nvPr>
        </p:nvSpPr>
        <p:spPr>
          <a:xfrm>
            <a:off x="685800" y="1196975"/>
            <a:ext cx="7772400" cy="3671888"/>
          </a:xfrm>
        </p:spPr>
        <p:txBody>
          <a:bodyPr/>
          <a:lstStyle/>
          <a:p>
            <a:pPr marR="0" algn="l" eaLnBrk="1" hangingPunct="1"/>
            <a:r>
              <a:rPr lang="en-US" altLang="zh-CN" sz="2000" smtClean="0">
                <a:latin typeface="黑体" pitchFamily="49" charset="-122"/>
              </a:rPr>
              <a:t>1.</a:t>
            </a:r>
            <a:r>
              <a:rPr lang="zh-CN" altLang="en-US" sz="2000" smtClean="0">
                <a:latin typeface="黑体" pitchFamily="49" charset="-122"/>
              </a:rPr>
              <a:t>采集数据不上传有以下问题需要注意：</a:t>
            </a:r>
            <a:endParaRPr lang="en-US" altLang="zh-CN" sz="2000" smtClean="0">
              <a:latin typeface="黑体" pitchFamily="49" charset="-122"/>
            </a:endParaRPr>
          </a:p>
          <a:p>
            <a:pPr marR="0" algn="l" eaLnBrk="1" hangingPunct="1"/>
            <a:r>
              <a:rPr lang="en-US" altLang="zh-CN" sz="2000" smtClean="0">
                <a:latin typeface="黑体" pitchFamily="49" charset="-122"/>
              </a:rPr>
              <a:t>a.</a:t>
            </a:r>
            <a:r>
              <a:rPr lang="zh-CN" altLang="en-US" sz="2000" smtClean="0">
                <a:latin typeface="黑体" pitchFamily="49" charset="-122"/>
              </a:rPr>
              <a:t>网络上传失败造成不上传，可以通过重新登录采集使数据重新上传；</a:t>
            </a:r>
            <a:endParaRPr lang="en-US" altLang="zh-CN" sz="2000" smtClean="0">
              <a:latin typeface="黑体" pitchFamily="49" charset="-122"/>
            </a:endParaRPr>
          </a:p>
          <a:p>
            <a:pPr marR="0" algn="l" eaLnBrk="1" hangingPunct="1"/>
            <a:r>
              <a:rPr lang="en-US" altLang="zh-CN" sz="2000" smtClean="0">
                <a:latin typeface="黑体" pitchFamily="49" charset="-122"/>
              </a:rPr>
              <a:t>b.</a:t>
            </a:r>
            <a:r>
              <a:rPr lang="zh-CN" altLang="en-US" sz="2000" smtClean="0">
                <a:latin typeface="黑体" pitchFamily="49" charset="-122"/>
              </a:rPr>
              <a:t>过期试验造成不上传，试验过期如果输入委托编号试验，试验数据会直接上传到待审批过期试验里面，需要在过期试验里面申请写上过期原因，监理审批通过就可以上传了；</a:t>
            </a:r>
            <a:endParaRPr lang="en-US" altLang="zh-CN" sz="2000" smtClean="0">
              <a:latin typeface="黑体" pitchFamily="49" charset="-122"/>
            </a:endParaRPr>
          </a:p>
          <a:p>
            <a:pPr marR="0" algn="l" eaLnBrk="1" hangingPunct="1"/>
            <a:r>
              <a:rPr lang="en-US" altLang="zh-CN" sz="2000" smtClean="0">
                <a:latin typeface="黑体" pitchFamily="49" charset="-122"/>
              </a:rPr>
              <a:t>C.</a:t>
            </a:r>
            <a:r>
              <a:rPr lang="zh-CN" altLang="en-US" sz="2000" smtClean="0">
                <a:latin typeface="黑体" pitchFamily="49" charset="-122"/>
              </a:rPr>
              <a:t>上传少试块或者</a:t>
            </a:r>
            <a:r>
              <a:rPr lang="en-US" altLang="zh-CN" sz="2000" smtClean="0">
                <a:latin typeface="黑体" pitchFamily="49" charset="-122"/>
              </a:rPr>
              <a:t>2</a:t>
            </a:r>
            <a:r>
              <a:rPr lang="zh-CN" altLang="en-US" sz="2000" smtClean="0">
                <a:latin typeface="黑体" pitchFamily="49" charset="-122"/>
              </a:rPr>
              <a:t>组选择了</a:t>
            </a:r>
            <a:r>
              <a:rPr lang="en-US" altLang="zh-CN" sz="2000" smtClean="0">
                <a:latin typeface="黑体" pitchFamily="49" charset="-122"/>
              </a:rPr>
              <a:t>1</a:t>
            </a:r>
            <a:r>
              <a:rPr lang="zh-CN" altLang="en-US" sz="2000" smtClean="0">
                <a:latin typeface="黑体" pitchFamily="49" charset="-122"/>
              </a:rPr>
              <a:t>组补压试块不上传，原因：对于这种补做的试验必须要选择准确试块序号，如果序号错了数据就不能上传，因为这个序号对应单元格已经有数据了，所以上传不上去；</a:t>
            </a:r>
            <a:endParaRPr lang="en-US" altLang="zh-CN" sz="2000" smtClean="0">
              <a:latin typeface="黑体" pitchFamily="49" charset="-122"/>
            </a:endParaRPr>
          </a:p>
          <a:p>
            <a:pPr marR="0" algn="l" eaLnBrk="1" hangingPunct="1"/>
            <a:r>
              <a:rPr lang="en-US" altLang="zh-CN" sz="2000" smtClean="0">
                <a:latin typeface="黑体" pitchFamily="49" charset="-122"/>
              </a:rPr>
              <a:t>d.</a:t>
            </a:r>
            <a:r>
              <a:rPr lang="zh-CN" altLang="en-US" sz="2000" smtClean="0">
                <a:latin typeface="黑体" pitchFamily="49" charset="-122"/>
              </a:rPr>
              <a:t>软件</a:t>
            </a:r>
            <a:r>
              <a:rPr lang="en-US" altLang="zh-CN" sz="2000" smtClean="0">
                <a:latin typeface="黑体" pitchFamily="49" charset="-122"/>
              </a:rPr>
              <a:t>bug</a:t>
            </a:r>
            <a:r>
              <a:rPr lang="zh-CN" altLang="en-US" sz="2000" smtClean="0">
                <a:latin typeface="黑体" pitchFamily="49" charset="-122"/>
              </a:rPr>
              <a:t>造成的不上传，这种问题可以找客服给查询下数据，如果数据库有数据可以重新上传就可以了。</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323528" y="476672"/>
            <a:ext cx="8604448" cy="6120680"/>
          </a:xfrm>
        </p:spPr>
        <p:txBody>
          <a:bodyPr>
            <a:normAutofit fontScale="90000"/>
          </a:bodyPr>
          <a:lstStyle/>
          <a:p>
            <a:pPr algn="l" eaLnBrk="1" fontAlgn="auto" hangingPunct="1">
              <a:spcAft>
                <a:spcPts val="0"/>
              </a:spcAft>
              <a:defRPr/>
            </a:pPr>
            <a:r>
              <a:rPr lang="en-US" altLang="zh-CN" sz="2000" b="0" dirty="0" smtClean="0">
                <a:latin typeface="+mn-ea"/>
                <a:ea typeface="+mn-ea"/>
              </a:rPr>
              <a:t/>
            </a:r>
            <a:br>
              <a:rPr lang="en-US" altLang="zh-CN" sz="2000" b="0" dirty="0" smtClean="0">
                <a:latin typeface="+mn-ea"/>
                <a:ea typeface="+mn-ea"/>
              </a:rPr>
            </a:br>
            <a:r>
              <a:rPr lang="en-US" altLang="zh-CN" sz="2000" b="0" dirty="0" smtClean="0">
                <a:latin typeface="+mn-ea"/>
                <a:ea typeface="+mn-ea"/>
              </a:rPr>
              <a:t/>
            </a:r>
            <a:br>
              <a:rPr lang="en-US" altLang="zh-CN" sz="2000" b="0" dirty="0" smtClean="0">
                <a:latin typeface="+mn-ea"/>
                <a:ea typeface="+mn-ea"/>
              </a:rPr>
            </a:br>
            <a:r>
              <a:rPr lang="en-US" altLang="zh-CN" sz="2000" b="0" dirty="0" smtClean="0">
                <a:latin typeface="+mn-ea"/>
                <a:ea typeface="+mn-ea"/>
              </a:rPr>
              <a:t/>
            </a:r>
            <a:br>
              <a:rPr lang="en-US" altLang="zh-CN" sz="2000" b="0" dirty="0" smtClean="0">
                <a:latin typeface="+mn-ea"/>
                <a:ea typeface="+mn-ea"/>
              </a:rPr>
            </a:br>
            <a:r>
              <a:rPr lang="en-US" altLang="zh-CN" sz="2000" b="0" dirty="0" smtClean="0">
                <a:latin typeface="+mn-ea"/>
                <a:ea typeface="+mn-ea"/>
              </a:rPr>
              <a:t/>
            </a:r>
            <a:br>
              <a:rPr lang="en-US" altLang="zh-CN" sz="2000" b="0" dirty="0" smtClean="0">
                <a:latin typeface="+mn-ea"/>
                <a:ea typeface="+mn-ea"/>
              </a:rPr>
            </a:br>
            <a:r>
              <a:rPr lang="en-US" altLang="zh-CN" sz="2200" b="0" dirty="0" smtClean="0">
                <a:latin typeface="+mn-ea"/>
                <a:ea typeface="+mn-ea"/>
              </a:rPr>
              <a:t>2.</a:t>
            </a:r>
            <a:r>
              <a:rPr lang="zh-CN" altLang="en-US" sz="2200" b="0" dirty="0" smtClean="0">
                <a:latin typeface="+mn-ea"/>
                <a:ea typeface="+mn-ea"/>
              </a:rPr>
              <a:t>客户打开采集后开始试验软件力值和时间都没有反应原因：</a:t>
            </a:r>
            <a:r>
              <a:rPr lang="en-US" altLang="zh-CN" sz="2200" b="0" dirty="0" smtClean="0">
                <a:latin typeface="+mn-ea"/>
                <a:ea typeface="+mn-ea"/>
              </a:rPr>
              <a:t/>
            </a:r>
            <a:br>
              <a:rPr lang="en-US" altLang="zh-CN" sz="2200" b="0" dirty="0" smtClean="0">
                <a:latin typeface="+mn-ea"/>
                <a:ea typeface="+mn-ea"/>
              </a:rPr>
            </a:br>
            <a:r>
              <a:rPr lang="en-US" altLang="zh-CN" sz="2200" b="0" dirty="0" smtClean="0">
                <a:latin typeface="+mn-ea"/>
                <a:ea typeface="+mn-ea"/>
              </a:rPr>
              <a:t>a.</a:t>
            </a:r>
            <a:r>
              <a:rPr lang="zh-CN" altLang="en-US" sz="2200" b="0" dirty="0" smtClean="0">
                <a:latin typeface="+mn-ea"/>
                <a:ea typeface="+mn-ea"/>
              </a:rPr>
              <a:t>查看仪表打开没有；</a:t>
            </a:r>
            <a:r>
              <a:rPr lang="en-US" altLang="zh-CN" sz="2200" b="0" dirty="0" smtClean="0">
                <a:latin typeface="+mn-ea"/>
                <a:ea typeface="+mn-ea"/>
              </a:rPr>
              <a:t/>
            </a:r>
            <a:br>
              <a:rPr lang="en-US" altLang="zh-CN" sz="2200" b="0" dirty="0" smtClean="0">
                <a:latin typeface="+mn-ea"/>
                <a:ea typeface="+mn-ea"/>
              </a:rPr>
            </a:br>
            <a:r>
              <a:rPr lang="en-US" altLang="zh-CN" sz="2200" b="0" dirty="0" smtClean="0">
                <a:latin typeface="+mn-ea"/>
                <a:ea typeface="+mn-ea"/>
              </a:rPr>
              <a:t>b.</a:t>
            </a:r>
            <a:r>
              <a:rPr lang="zh-CN" altLang="en-US" sz="2200" b="0" dirty="0" smtClean="0">
                <a:latin typeface="+mn-ea"/>
                <a:ea typeface="+mn-ea"/>
              </a:rPr>
              <a:t>查看连接线是否有损坏或者松动；</a:t>
            </a:r>
            <a:r>
              <a:rPr lang="en-US" altLang="zh-CN" sz="2200" b="0" dirty="0" smtClean="0">
                <a:latin typeface="+mn-ea"/>
                <a:ea typeface="+mn-ea"/>
              </a:rPr>
              <a:t/>
            </a:r>
            <a:br>
              <a:rPr lang="en-US" altLang="zh-CN" sz="2200" b="0" dirty="0" smtClean="0">
                <a:latin typeface="+mn-ea"/>
                <a:ea typeface="+mn-ea"/>
              </a:rPr>
            </a:br>
            <a:r>
              <a:rPr lang="en-US" altLang="zh-CN" sz="2200" b="0" dirty="0" smtClean="0">
                <a:latin typeface="+mn-ea"/>
                <a:ea typeface="+mn-ea"/>
              </a:rPr>
              <a:t>c.</a:t>
            </a:r>
            <a:r>
              <a:rPr lang="zh-CN" altLang="en-US" sz="2200" b="0" dirty="0" smtClean="0">
                <a:latin typeface="+mn-ea"/>
                <a:ea typeface="+mn-ea"/>
              </a:rPr>
              <a:t>电脑网络连接是否正常</a:t>
            </a:r>
            <a:r>
              <a:rPr lang="en-US" altLang="zh-CN" sz="2200" b="0" dirty="0" smtClean="0">
                <a:latin typeface="+mn-ea"/>
                <a:ea typeface="+mn-ea"/>
              </a:rPr>
              <a:t/>
            </a:r>
            <a:br>
              <a:rPr lang="en-US" altLang="zh-CN" sz="2200" b="0" dirty="0" smtClean="0">
                <a:latin typeface="+mn-ea"/>
                <a:ea typeface="+mn-ea"/>
              </a:rPr>
            </a:br>
            <a:r>
              <a:rPr lang="en-US" altLang="zh-CN" sz="2200" b="0" dirty="0" smtClean="0">
                <a:latin typeface="+mn-ea"/>
                <a:ea typeface="+mn-ea"/>
              </a:rPr>
              <a:t>d.</a:t>
            </a:r>
            <a:r>
              <a:rPr lang="zh-CN" altLang="en-US" sz="2200" b="0" dirty="0" smtClean="0">
                <a:latin typeface="+mn-ea"/>
                <a:ea typeface="+mn-ea"/>
              </a:rPr>
              <a:t>可以使用离线测试看看是否有数据（或者直接联系客服人员进行测试），如果离线测试没有数据，就可以排除软件问题，应该是电脑</a:t>
            </a:r>
            <a:r>
              <a:rPr lang="en-US" altLang="zh-CN" sz="2200" b="0" dirty="0" smtClean="0">
                <a:latin typeface="+mn-ea"/>
                <a:ea typeface="+mn-ea"/>
              </a:rPr>
              <a:t>(COM</a:t>
            </a:r>
            <a:r>
              <a:rPr lang="zh-CN" altLang="en-US" sz="2200" b="0" dirty="0" smtClean="0">
                <a:latin typeface="+mn-ea"/>
                <a:ea typeface="+mn-ea"/>
              </a:rPr>
              <a:t>或者</a:t>
            </a:r>
            <a:r>
              <a:rPr lang="en-US" altLang="zh-CN" sz="2200" b="0" dirty="0" smtClean="0">
                <a:latin typeface="+mn-ea"/>
                <a:ea typeface="+mn-ea"/>
              </a:rPr>
              <a:t>PCI</a:t>
            </a:r>
            <a:r>
              <a:rPr lang="zh-CN" altLang="en-US" sz="2200" b="0" dirty="0" smtClean="0">
                <a:latin typeface="+mn-ea"/>
                <a:ea typeface="+mn-ea"/>
              </a:rPr>
              <a:t>卡烧掉</a:t>
            </a:r>
            <a:r>
              <a:rPr lang="en-US" altLang="zh-CN" sz="2200" b="0" dirty="0" smtClean="0">
                <a:latin typeface="+mn-ea"/>
                <a:ea typeface="+mn-ea"/>
              </a:rPr>
              <a:t>)</a:t>
            </a:r>
            <a:r>
              <a:rPr lang="zh-CN" altLang="en-US" sz="2200" b="0" dirty="0" smtClean="0">
                <a:latin typeface="+mn-ea"/>
                <a:ea typeface="+mn-ea"/>
              </a:rPr>
              <a:t>或者仪表出现了问题，可以换台电脑再试试，如果换了台可以使用的电脑还是没有测试数据，就是仪表的问题，需要联系试验机厂家。</a:t>
            </a:r>
            <a:r>
              <a:rPr lang="en-US" altLang="zh-CN" sz="2200" b="0" dirty="0" smtClean="0">
                <a:latin typeface="+mn-ea"/>
                <a:ea typeface="+mn-ea"/>
              </a:rPr>
              <a:t/>
            </a:r>
            <a:br>
              <a:rPr lang="en-US" altLang="zh-CN" sz="2200" b="0" dirty="0" smtClean="0">
                <a:latin typeface="+mn-ea"/>
                <a:ea typeface="+mn-ea"/>
              </a:rPr>
            </a:br>
            <a:r>
              <a:rPr lang="en-US" altLang="zh-CN" sz="2200" b="0" dirty="0" smtClean="0">
                <a:latin typeface="+mn-ea"/>
                <a:ea typeface="+mn-ea"/>
              </a:rPr>
              <a:t>3.</a:t>
            </a:r>
            <a:r>
              <a:rPr lang="zh-CN" altLang="en-US" sz="2200" b="0" dirty="0" smtClean="0">
                <a:latin typeface="+mn-ea"/>
                <a:ea typeface="+mn-ea"/>
              </a:rPr>
              <a:t>数据采集不准确原因：</a:t>
            </a:r>
            <a:r>
              <a:rPr lang="en-US" altLang="zh-CN" sz="2200" b="0" dirty="0" smtClean="0">
                <a:latin typeface="+mn-ea"/>
                <a:ea typeface="+mn-ea"/>
              </a:rPr>
              <a:t/>
            </a:r>
            <a:br>
              <a:rPr lang="en-US" altLang="zh-CN" sz="2200" b="0" dirty="0" smtClean="0">
                <a:latin typeface="+mn-ea"/>
                <a:ea typeface="+mn-ea"/>
              </a:rPr>
            </a:br>
            <a:r>
              <a:rPr lang="en-US" altLang="zh-CN" sz="2000" b="0" dirty="0" smtClean="0">
                <a:latin typeface="+mn-ea"/>
                <a:ea typeface="+mn-ea"/>
              </a:rPr>
              <a:t>a.</a:t>
            </a:r>
            <a:r>
              <a:rPr lang="zh-CN" altLang="en-US" sz="2000" b="0" dirty="0" smtClean="0">
                <a:latin typeface="+mn-ea"/>
                <a:ea typeface="+mn-ea"/>
              </a:rPr>
              <a:t>超过试验机使用范围，</a:t>
            </a:r>
            <a:r>
              <a:rPr lang="en-US" altLang="zh-CN" sz="2000" b="0" dirty="0" smtClean="0">
                <a:latin typeface="+mn-ea"/>
                <a:ea typeface="+mn-ea"/>
              </a:rPr>
              <a:t>6.5-12mm</a:t>
            </a:r>
            <a:r>
              <a:rPr lang="zh-CN" altLang="en-US" sz="2000" b="0" dirty="0" smtClean="0">
                <a:latin typeface="+mn-ea"/>
                <a:ea typeface="+mn-ea"/>
              </a:rPr>
              <a:t>的钢筋使用</a:t>
            </a:r>
            <a:r>
              <a:rPr lang="en-US" altLang="zh-CN" sz="2000" b="0" dirty="0" smtClean="0">
                <a:latin typeface="+mn-ea"/>
                <a:ea typeface="+mn-ea"/>
              </a:rPr>
              <a:t>1000KN</a:t>
            </a:r>
            <a:r>
              <a:rPr lang="zh-CN" altLang="en-US" sz="2000" b="0" dirty="0" smtClean="0">
                <a:latin typeface="+mn-ea"/>
                <a:ea typeface="+mn-ea"/>
              </a:rPr>
              <a:t>的机子做，</a:t>
            </a:r>
            <a:r>
              <a:rPr lang="en-US" altLang="zh-CN" sz="2000" b="0" dirty="0" smtClean="0">
                <a:latin typeface="+mn-ea"/>
                <a:ea typeface="+mn-ea"/>
              </a:rPr>
              <a:t>1000KN</a:t>
            </a:r>
            <a:r>
              <a:rPr lang="zh-CN" altLang="en-US" sz="2000" b="0" dirty="0" smtClean="0">
                <a:latin typeface="+mn-ea"/>
                <a:ea typeface="+mn-ea"/>
              </a:rPr>
              <a:t>的量程范围在</a:t>
            </a:r>
            <a:r>
              <a:rPr lang="en-US" altLang="zh-CN" sz="2000" b="0" dirty="0" smtClean="0">
                <a:latin typeface="+mn-ea"/>
                <a:ea typeface="+mn-ea"/>
              </a:rPr>
              <a:t>200-800KN</a:t>
            </a:r>
            <a:r>
              <a:rPr lang="zh-CN" altLang="en-US" sz="2000" b="0" dirty="0" smtClean="0">
                <a:latin typeface="+mn-ea"/>
                <a:ea typeface="+mn-ea"/>
              </a:rPr>
              <a:t>，</a:t>
            </a:r>
            <a:r>
              <a:rPr lang="en-US" altLang="zh-CN" sz="2000" b="0" dirty="0" smtClean="0">
                <a:latin typeface="+mn-ea"/>
                <a:ea typeface="+mn-ea"/>
              </a:rPr>
              <a:t>12</a:t>
            </a:r>
            <a:r>
              <a:rPr lang="zh-CN" altLang="en-US" sz="2000" b="0" dirty="0" smtClean="0">
                <a:latin typeface="+mn-ea"/>
                <a:ea typeface="+mn-ea"/>
              </a:rPr>
              <a:t>的</a:t>
            </a:r>
            <a:r>
              <a:rPr lang="en-US" altLang="zh-CN" sz="2000" b="0" dirty="0" smtClean="0">
                <a:latin typeface="+mn-ea"/>
                <a:ea typeface="+mn-ea"/>
              </a:rPr>
              <a:t>HRB400</a:t>
            </a:r>
            <a:r>
              <a:rPr lang="zh-CN" altLang="en-US" sz="2000" b="0" dirty="0" smtClean="0">
                <a:latin typeface="+mn-ea"/>
                <a:ea typeface="+mn-ea"/>
              </a:rPr>
              <a:t>钢筋一般力值不会超过</a:t>
            </a:r>
            <a:r>
              <a:rPr lang="en-US" altLang="zh-CN" sz="2000" b="0" dirty="0" smtClean="0">
                <a:latin typeface="+mn-ea"/>
                <a:ea typeface="+mn-ea"/>
              </a:rPr>
              <a:t>80KN,</a:t>
            </a:r>
            <a:r>
              <a:rPr lang="zh-CN" altLang="en-US" sz="2000" b="0" dirty="0" smtClean="0">
                <a:latin typeface="+mn-ea"/>
                <a:ea typeface="+mn-ea"/>
              </a:rPr>
              <a:t>这样的话都达不到试验机的最小量程范围做出来的数据怎么能准确呢</a:t>
            </a:r>
            <a:r>
              <a:rPr lang="en-US" altLang="zh-CN" sz="2000" b="0" dirty="0" smtClean="0">
                <a:latin typeface="+mn-ea"/>
                <a:ea typeface="+mn-ea"/>
              </a:rPr>
              <a:t>,</a:t>
            </a:r>
            <a:r>
              <a:rPr lang="zh-CN" altLang="en-US" sz="2000" b="0" dirty="0" smtClean="0">
                <a:latin typeface="+mn-ea"/>
                <a:ea typeface="+mn-ea"/>
              </a:rPr>
              <a:t>其他钢筋直径的也可以以此类推</a:t>
            </a:r>
            <a:r>
              <a:rPr lang="en-US" altLang="zh-CN" sz="2000" b="0" dirty="0" smtClean="0">
                <a:latin typeface="+mn-ea"/>
                <a:ea typeface="+mn-ea"/>
              </a:rPr>
              <a:t>.</a:t>
            </a:r>
            <a:br>
              <a:rPr lang="en-US" altLang="zh-CN" sz="2000" b="0" dirty="0" smtClean="0">
                <a:latin typeface="+mn-ea"/>
                <a:ea typeface="+mn-ea"/>
              </a:rPr>
            </a:br>
            <a:r>
              <a:rPr lang="en-US" altLang="zh-CN" sz="2000" b="0" dirty="0" smtClean="0">
                <a:latin typeface="+mn-ea"/>
                <a:ea typeface="+mn-ea"/>
              </a:rPr>
              <a:t>b.</a:t>
            </a:r>
            <a:r>
              <a:rPr lang="zh-CN" altLang="en-US" sz="2000" b="0" dirty="0" smtClean="0">
                <a:latin typeface="+mn-ea"/>
                <a:ea typeface="+mn-ea"/>
              </a:rPr>
              <a:t>开始试验的之前没有清零或者试验中清零，在试验前试验机上面会有数据有时正数也有可能是负数，试验前必须清零，让仪表数值归零。</a:t>
            </a:r>
            <a:r>
              <a:rPr lang="en-US" altLang="zh-CN" sz="2000" b="0" dirty="0" smtClean="0">
                <a:latin typeface="+mn-ea"/>
                <a:ea typeface="+mn-ea"/>
              </a:rPr>
              <a:t/>
            </a:r>
            <a:br>
              <a:rPr lang="en-US" altLang="zh-CN" sz="2000" b="0" dirty="0" smtClean="0">
                <a:latin typeface="+mn-ea"/>
                <a:ea typeface="+mn-ea"/>
              </a:rPr>
            </a:br>
            <a:r>
              <a:rPr lang="en-US" altLang="zh-CN" sz="2000" b="0" dirty="0" smtClean="0">
                <a:latin typeface="+mn-ea"/>
                <a:ea typeface="+mn-ea"/>
              </a:rPr>
              <a:t>e.</a:t>
            </a:r>
            <a:r>
              <a:rPr lang="zh-CN" altLang="en-US" sz="2000" b="0" dirty="0" smtClean="0">
                <a:latin typeface="+mn-ea"/>
                <a:ea typeface="+mn-ea"/>
              </a:rPr>
              <a:t>屈服采集不准确，</a:t>
            </a:r>
            <a:r>
              <a:rPr lang="en-US" altLang="zh-CN" sz="2000" b="0" dirty="0" smtClean="0">
                <a:latin typeface="+mn-ea"/>
                <a:ea typeface="+mn-ea"/>
              </a:rPr>
              <a:t>1.</a:t>
            </a:r>
            <a:r>
              <a:rPr lang="zh-CN" altLang="en-US" sz="2000" b="0" dirty="0" smtClean="0">
                <a:latin typeface="+mn-ea"/>
                <a:ea typeface="+mn-ea"/>
              </a:rPr>
              <a:t>可能钢筋拉的过快造成的，如果是欧凯仪表可以找欧凯厂家升级后我们设置以后可以直接采集欧凯仪表上面的显示的数据，丰仪的一样可以使</a:t>
            </a:r>
            <a:r>
              <a:rPr lang="en-US" altLang="zh-CN" sz="2000" b="0" dirty="0" smtClean="0">
                <a:latin typeface="+mn-ea"/>
                <a:ea typeface="+mn-ea"/>
              </a:rPr>
              <a:t/>
            </a:r>
            <a:br>
              <a:rPr lang="en-US" altLang="zh-CN" sz="2000" b="0" dirty="0" smtClean="0">
                <a:latin typeface="+mn-ea"/>
                <a:ea typeface="+mn-ea"/>
              </a:rPr>
            </a:br>
            <a:r>
              <a:rPr lang="zh-CN" altLang="en-US" sz="2000" b="0" dirty="0" smtClean="0">
                <a:latin typeface="+mn-ea"/>
                <a:ea typeface="+mn-ea"/>
              </a:rPr>
              <a:t>用丰仪屈服，其他采集系统用我们软件采集屈服有问题的可以联系我们客服人员。</a:t>
            </a:r>
            <a:r>
              <a:rPr lang="en-US" altLang="zh-CN" sz="2200" dirty="0" smtClean="0">
                <a:latin typeface="+mn-ea"/>
                <a:ea typeface="+mn-ea"/>
              </a:rPr>
              <a:t/>
            </a:r>
            <a:br>
              <a:rPr lang="en-US" altLang="zh-CN" sz="2200" dirty="0" smtClean="0">
                <a:latin typeface="+mn-ea"/>
                <a:ea typeface="+mn-ea"/>
              </a:rPr>
            </a:br>
            <a:r>
              <a:rPr lang="en-US" altLang="zh-CN" sz="2000" dirty="0" smtClean="0">
                <a:latin typeface="+mn-ea"/>
                <a:ea typeface="+mn-ea"/>
              </a:rPr>
              <a:t/>
            </a:r>
            <a:br>
              <a:rPr lang="en-US" altLang="zh-CN" sz="2000" dirty="0" smtClean="0">
                <a:latin typeface="+mn-ea"/>
                <a:ea typeface="+mn-ea"/>
              </a:rPr>
            </a:br>
            <a:r>
              <a:rPr lang="en-US" altLang="zh-CN" sz="2000" dirty="0" smtClean="0">
                <a:latin typeface="+mn-ea"/>
                <a:ea typeface="+mn-ea"/>
              </a:rPr>
              <a:t/>
            </a:r>
            <a:br>
              <a:rPr lang="en-US" altLang="zh-CN" sz="2000" dirty="0" smtClean="0">
                <a:latin typeface="+mn-ea"/>
                <a:ea typeface="+mn-ea"/>
              </a:rPr>
            </a:br>
            <a:r>
              <a:rPr lang="en-US" altLang="zh-CN" sz="2000" dirty="0" smtClean="0">
                <a:latin typeface="+mn-ea"/>
                <a:ea typeface="+mn-ea"/>
              </a:rPr>
              <a:t/>
            </a:r>
            <a:br>
              <a:rPr lang="en-US" altLang="zh-CN" sz="2000" dirty="0" smtClean="0">
                <a:latin typeface="+mn-ea"/>
                <a:ea typeface="+mn-ea"/>
              </a:rPr>
            </a:br>
            <a:r>
              <a:rPr lang="en-US" altLang="zh-CN" sz="2000" dirty="0" smtClean="0">
                <a:latin typeface="+mn-ea"/>
                <a:ea typeface="+mn-ea"/>
              </a:rPr>
              <a:t/>
            </a:r>
            <a:br>
              <a:rPr lang="en-US" altLang="zh-CN" sz="2000" dirty="0" smtClean="0">
                <a:latin typeface="+mn-ea"/>
                <a:ea typeface="+mn-ea"/>
              </a:rPr>
            </a:br>
            <a:endParaRPr lang="zh-CN" altLang="en-US" sz="2000" dirty="0">
              <a:latin typeface="+mn-ea"/>
              <a:ea typeface="+mn-ea"/>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323528" y="-819472"/>
            <a:ext cx="7920880" cy="5688632"/>
          </a:xfrm>
        </p:spPr>
        <p:txBody>
          <a:bodyPr>
            <a:noAutofit/>
          </a:bodyPr>
          <a:lstStyle/>
          <a:p>
            <a:pPr algn="l" eaLnBrk="1" fontAlgn="auto" hangingPunct="1">
              <a:spcAft>
                <a:spcPts val="0"/>
              </a:spcAft>
              <a:defRPr/>
            </a:pPr>
            <a:r>
              <a:rPr lang="en-US" altLang="zh-CN" sz="2000" b="0" dirty="0" smtClean="0">
                <a:latin typeface="+mn-ea"/>
                <a:ea typeface="+mn-ea"/>
              </a:rPr>
              <a:t>4.</a:t>
            </a:r>
            <a:r>
              <a:rPr lang="zh-CN" altLang="en-US" sz="2000" b="0" dirty="0" smtClean="0">
                <a:effectLst/>
                <a:latin typeface="+mn-ea"/>
                <a:ea typeface="+mn-ea"/>
              </a:rPr>
              <a:t>对于软件里面的规范与自己报告使用规范不一致的</a:t>
            </a:r>
            <a:r>
              <a:rPr lang="en-US" altLang="zh-CN" sz="2000" b="0" dirty="0" smtClean="0">
                <a:effectLst/>
                <a:latin typeface="+mn-ea"/>
                <a:ea typeface="+mn-ea"/>
              </a:rPr>
              <a:t/>
            </a:r>
            <a:br>
              <a:rPr lang="en-US" altLang="zh-CN" sz="2000" b="0" dirty="0" smtClean="0">
                <a:effectLst/>
                <a:latin typeface="+mn-ea"/>
                <a:ea typeface="+mn-ea"/>
              </a:rPr>
            </a:br>
            <a:r>
              <a:rPr lang="en-US" altLang="zh-CN" sz="2000" b="0" dirty="0" smtClean="0">
                <a:effectLst/>
                <a:latin typeface="+mn-ea"/>
                <a:ea typeface="+mn-ea"/>
              </a:rPr>
              <a:t>    </a:t>
            </a:r>
            <a:r>
              <a:rPr lang="zh-CN" altLang="zh-CN" sz="2000" b="0" dirty="0" smtClean="0">
                <a:effectLst/>
                <a:latin typeface="+mn-ea"/>
                <a:ea typeface="+mn-ea"/>
              </a:rPr>
              <a:t>要求对依据及规范进行修改，要把依据及结论统计出来，然后根据</a:t>
            </a:r>
            <a:r>
              <a:rPr lang="zh-CN" altLang="zh-CN" sz="2000" b="0" dirty="0" smtClean="0">
                <a:effectLst/>
                <a:latin typeface="+mj-ea"/>
              </a:rPr>
              <a:t>最新</a:t>
            </a:r>
            <a:r>
              <a:rPr lang="zh-CN" altLang="zh-CN" sz="2000" b="0" dirty="0" smtClean="0">
                <a:effectLst/>
                <a:latin typeface="+mn-ea"/>
                <a:ea typeface="+mn-ea"/>
              </a:rPr>
              <a:t>规范，判断该单位的依据及结论是否符合现在的要求，如不符合，有没有最新的标准，最新标准是那一本，名称及编号是多少，需要我们更改的，需要修改，</a:t>
            </a:r>
            <a:r>
              <a:rPr lang="zh-CN" altLang="zh-CN" sz="2000" b="0" dirty="0" smtClean="0">
                <a:latin typeface="+mn-ea"/>
                <a:ea typeface="+mn-ea"/>
              </a:rPr>
              <a:t>需要客户申请监理单位和建设单位，建设单位同意后，告之我们才能修改。</a:t>
            </a:r>
            <a:r>
              <a:rPr lang="zh-CN" altLang="en-US" sz="2000" b="0" dirty="0" smtClean="0">
                <a:latin typeface="+mn-ea"/>
                <a:ea typeface="+mn-ea"/>
              </a:rPr>
              <a:t>同意修改的</a:t>
            </a:r>
            <a:r>
              <a:rPr lang="zh-CN" altLang="en-US" sz="2000" b="0" dirty="0" smtClean="0">
                <a:effectLst/>
                <a:latin typeface="+mn-ea"/>
                <a:ea typeface="+mn-ea"/>
              </a:rPr>
              <a:t>我们会告诉</a:t>
            </a:r>
            <a:r>
              <a:rPr lang="zh-CN" altLang="zh-CN" sz="2000" b="0" dirty="0" smtClean="0">
                <a:effectLst/>
                <a:latin typeface="+mn-ea"/>
                <a:ea typeface="+mn-ea"/>
              </a:rPr>
              <a:t>几时修改完成，不需要我们修改，</a:t>
            </a:r>
            <a:r>
              <a:rPr lang="zh-CN" altLang="en-US" sz="2000" b="0" dirty="0" smtClean="0">
                <a:effectLst/>
                <a:latin typeface="+mn-ea"/>
                <a:ea typeface="+mn-ea"/>
              </a:rPr>
              <a:t>我们会告诉您的</a:t>
            </a:r>
            <a:r>
              <a:rPr lang="zh-CN" altLang="zh-CN" sz="2000" b="0" dirty="0" smtClean="0">
                <a:effectLst/>
                <a:latin typeface="+mn-ea"/>
                <a:ea typeface="+mn-ea"/>
              </a:rPr>
              <a:t>标准已经</a:t>
            </a:r>
            <a:r>
              <a:rPr lang="zh-CN" altLang="en-US" sz="2000" b="0" dirty="0" smtClean="0">
                <a:effectLst/>
                <a:latin typeface="+mn-ea"/>
                <a:ea typeface="+mn-ea"/>
              </a:rPr>
              <a:t>更新</a:t>
            </a:r>
            <a:r>
              <a:rPr lang="zh-CN" altLang="zh-CN" sz="2000" b="0" dirty="0" smtClean="0">
                <a:effectLst/>
                <a:latin typeface="+mn-ea"/>
                <a:ea typeface="+mn-ea"/>
              </a:rPr>
              <a:t>，有最新的标准。</a:t>
            </a:r>
            <a:r>
              <a:rPr lang="en-US" altLang="zh-CN" sz="2000" b="0" dirty="0" smtClean="0">
                <a:effectLst/>
                <a:latin typeface="+mn-ea"/>
                <a:ea typeface="+mn-ea"/>
              </a:rPr>
              <a:t/>
            </a:r>
            <a:br>
              <a:rPr lang="en-US" altLang="zh-CN" sz="2000" b="0" dirty="0" smtClean="0">
                <a:effectLst/>
                <a:latin typeface="+mn-ea"/>
                <a:ea typeface="+mn-ea"/>
              </a:rPr>
            </a:br>
            <a:r>
              <a:rPr lang="en-US" altLang="zh-CN" sz="2000" b="0" dirty="0" smtClean="0">
                <a:latin typeface="+mn-ea"/>
                <a:ea typeface="+mn-ea"/>
              </a:rPr>
              <a:t>5.</a:t>
            </a:r>
            <a:r>
              <a:rPr lang="zh-CN" altLang="zh-CN" sz="2000" b="0" dirty="0" smtClean="0">
                <a:latin typeface="+mn-ea"/>
                <a:ea typeface="+mn-ea"/>
              </a:rPr>
              <a:t>出现不合格报告存在</a:t>
            </a:r>
            <a:r>
              <a:rPr lang="en-US" altLang="zh-CN" sz="2000" b="0" dirty="0" smtClean="0">
                <a:latin typeface="+mn-ea"/>
                <a:ea typeface="+mn-ea"/>
              </a:rPr>
              <a:t>2</a:t>
            </a:r>
            <a:r>
              <a:rPr lang="zh-CN" altLang="zh-CN" sz="2000" b="0" dirty="0" smtClean="0">
                <a:latin typeface="+mn-ea"/>
                <a:ea typeface="+mn-ea"/>
              </a:rPr>
              <a:t>中方式： </a:t>
            </a:r>
            <a:r>
              <a:rPr lang="en-US" altLang="zh-CN" sz="2000" b="0" dirty="0" smtClean="0">
                <a:latin typeface="+mn-ea"/>
                <a:ea typeface="+mn-ea"/>
              </a:rPr>
              <a:t/>
            </a:r>
            <a:br>
              <a:rPr lang="en-US" altLang="zh-CN" sz="2000" b="0" dirty="0" smtClean="0">
                <a:latin typeface="+mn-ea"/>
                <a:ea typeface="+mn-ea"/>
              </a:rPr>
            </a:br>
            <a:r>
              <a:rPr lang="en-US" altLang="zh-CN" sz="2000" b="0" dirty="0" smtClean="0">
                <a:latin typeface="+mn-ea"/>
                <a:ea typeface="+mn-ea"/>
              </a:rPr>
              <a:t>     </a:t>
            </a:r>
            <a:r>
              <a:rPr lang="zh-CN" altLang="zh-CN" sz="2000" b="0" dirty="0" smtClean="0">
                <a:latin typeface="+mn-ea"/>
                <a:ea typeface="+mn-ea"/>
              </a:rPr>
              <a:t>施工单位自检出现不合格报告：需要施工单位录入原因分析</a:t>
            </a:r>
            <a:r>
              <a:rPr lang="zh-CN" altLang="en-US" sz="2000" b="0" dirty="0" smtClean="0">
                <a:latin typeface="+mn-ea"/>
                <a:ea typeface="+mn-ea"/>
              </a:rPr>
              <a:t>、监理单位填写监理意见、施工单位填写</a:t>
            </a:r>
            <a:r>
              <a:rPr lang="zh-CN" altLang="zh-CN" sz="2000" b="0" dirty="0" smtClean="0">
                <a:latin typeface="+mn-ea"/>
                <a:ea typeface="+mn-ea"/>
              </a:rPr>
              <a:t>处理结果后</a:t>
            </a:r>
            <a:r>
              <a:rPr lang="en-US" altLang="zh-CN" sz="2000" b="0" dirty="0" smtClean="0">
                <a:latin typeface="+mn-ea"/>
                <a:ea typeface="+mn-ea"/>
              </a:rPr>
              <a:t>,</a:t>
            </a:r>
            <a:r>
              <a:rPr lang="zh-CN" altLang="zh-CN" sz="2000" b="0" dirty="0" smtClean="0">
                <a:latin typeface="+mn-ea"/>
                <a:ea typeface="+mn-ea"/>
              </a:rPr>
              <a:t>本工作任务才算完成</a:t>
            </a:r>
            <a:r>
              <a:rPr lang="zh-CN" altLang="en-US" sz="2000" b="0" dirty="0" smtClean="0">
                <a:latin typeface="+mn-ea"/>
                <a:ea typeface="+mn-ea"/>
              </a:rPr>
              <a:t>，不合格报告提醒就会自动消失；</a:t>
            </a:r>
            <a:r>
              <a:rPr lang="en-US" altLang="zh-CN" sz="2000" b="0" dirty="0" smtClean="0">
                <a:latin typeface="+mn-ea"/>
                <a:ea typeface="+mn-ea"/>
              </a:rPr>
              <a:t/>
            </a:r>
            <a:br>
              <a:rPr lang="en-US" altLang="zh-CN" sz="2000" b="0" dirty="0" smtClean="0">
                <a:latin typeface="+mn-ea"/>
                <a:ea typeface="+mn-ea"/>
              </a:rPr>
            </a:br>
            <a:r>
              <a:rPr lang="en-US" altLang="zh-CN" sz="2000" b="0" dirty="0" smtClean="0">
                <a:latin typeface="+mn-ea"/>
                <a:ea typeface="+mn-ea"/>
              </a:rPr>
              <a:t>     </a:t>
            </a:r>
            <a:r>
              <a:rPr lang="zh-CN" altLang="zh-CN" sz="2000" b="0" dirty="0" smtClean="0">
                <a:latin typeface="+mn-ea"/>
                <a:ea typeface="+mn-ea"/>
              </a:rPr>
              <a:t>监理单位抽检或平行出现不合格报告：需要</a:t>
            </a:r>
            <a:r>
              <a:rPr lang="zh-CN" altLang="en-US" sz="2000" b="0" dirty="0" smtClean="0">
                <a:latin typeface="+mn-ea"/>
                <a:ea typeface="+mn-ea"/>
              </a:rPr>
              <a:t>监理</a:t>
            </a:r>
            <a:r>
              <a:rPr lang="zh-CN" altLang="zh-CN" sz="2000" b="0" dirty="0" smtClean="0">
                <a:latin typeface="+mn-ea"/>
                <a:ea typeface="+mn-ea"/>
              </a:rPr>
              <a:t>单位给出原因分析、监理意见、</a:t>
            </a:r>
            <a:r>
              <a:rPr lang="zh-CN" altLang="en-US" sz="2000" b="0" dirty="0" smtClean="0">
                <a:latin typeface="+mn-ea"/>
                <a:ea typeface="+mn-ea"/>
              </a:rPr>
              <a:t>监理</a:t>
            </a:r>
            <a:r>
              <a:rPr lang="zh-CN" altLang="zh-CN" sz="2000" b="0" dirty="0" smtClean="0">
                <a:latin typeface="+mn-ea"/>
                <a:ea typeface="+mn-ea"/>
              </a:rPr>
              <a:t>单位填写处理结果后，本不合格任务结束</a:t>
            </a:r>
            <a:r>
              <a:rPr lang="zh-CN" altLang="en-US" sz="2000" b="0" dirty="0" smtClean="0">
                <a:latin typeface="+mn-ea"/>
                <a:ea typeface="+mn-ea"/>
              </a:rPr>
              <a:t>，</a:t>
            </a:r>
            <a:r>
              <a:rPr lang="zh-CN" altLang="en-US" sz="2000" b="0" dirty="0" smtClean="0">
                <a:latin typeface="+mn-ea"/>
              </a:rPr>
              <a:t>不合格报告提醒就会自动消失</a:t>
            </a:r>
            <a:r>
              <a:rPr lang="zh-CN" altLang="en-US" sz="2000" b="0" dirty="0" smtClean="0">
                <a:latin typeface="+mn-ea"/>
                <a:ea typeface="+mn-ea"/>
              </a:rPr>
              <a:t>。</a:t>
            </a:r>
            <a:r>
              <a:rPr lang="zh-CN" altLang="zh-CN" sz="2000" dirty="0" smtClean="0"/>
              <a:t/>
            </a:r>
            <a:br>
              <a:rPr lang="zh-CN" altLang="zh-CN" sz="2000" dirty="0" smtClean="0"/>
            </a:br>
            <a:endParaRPr lang="zh-CN" altLang="en-US" sz="2000" b="0" dirty="0">
              <a:latin typeface="+mn-ea"/>
              <a:ea typeface="+mn-ea"/>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内容占位符 1"/>
          <p:cNvSpPr>
            <a:spLocks noGrp="1"/>
          </p:cNvSpPr>
          <p:nvPr>
            <p:ph idx="1"/>
          </p:nvPr>
        </p:nvSpPr>
        <p:spPr>
          <a:xfrm>
            <a:off x="323850" y="1052513"/>
            <a:ext cx="8229600" cy="4525962"/>
          </a:xfrm>
        </p:spPr>
        <p:txBody>
          <a:bodyPr/>
          <a:lstStyle/>
          <a:p>
            <a:pPr eaLnBrk="1" hangingPunct="1"/>
            <a:r>
              <a:rPr lang="en-US" altLang="zh-CN" sz="2000" smtClean="0"/>
              <a:t>a.</a:t>
            </a:r>
            <a:r>
              <a:rPr lang="zh-CN" altLang="en-US" sz="2000" smtClean="0"/>
              <a:t>登陆不上去，原因有账号有误、</a:t>
            </a:r>
            <a:r>
              <a:rPr lang="en-US" altLang="zh-CN" sz="2000" smtClean="0"/>
              <a:t>IP</a:t>
            </a:r>
            <a:r>
              <a:rPr lang="zh-CN" altLang="en-US" sz="2000" smtClean="0"/>
              <a:t>地址错误、网络较差或者没有网络；</a:t>
            </a:r>
            <a:endParaRPr lang="en-US" altLang="zh-CN" sz="2000" smtClean="0"/>
          </a:p>
          <a:p>
            <a:pPr eaLnBrk="1" hangingPunct="1"/>
            <a:r>
              <a:rPr lang="en-US" altLang="zh-CN" sz="2000" smtClean="0"/>
              <a:t>b.</a:t>
            </a:r>
            <a:r>
              <a:rPr lang="zh-CN" altLang="en-US" sz="2000" smtClean="0"/>
              <a:t>采集数据出现偏差，需要沟通电液伺服厂家，查看电液伺服参数配置是否正确；</a:t>
            </a:r>
            <a:endParaRPr lang="en-US" altLang="zh-CN" sz="2000" smtClean="0"/>
          </a:p>
          <a:p>
            <a:pPr eaLnBrk="1" hangingPunct="1"/>
            <a:r>
              <a:rPr lang="en-US" altLang="zh-CN" sz="2000" smtClean="0"/>
              <a:t>C.</a:t>
            </a:r>
            <a:r>
              <a:rPr lang="zh-CN" altLang="en-US" sz="2000" smtClean="0"/>
              <a:t>数据上传不上，首先查看网络是否断网，找我们客服人员进行查看；</a:t>
            </a:r>
            <a:endParaRPr lang="en-US" altLang="zh-CN" sz="2000" smtClean="0"/>
          </a:p>
          <a:p>
            <a:pPr eaLnBrk="1" hangingPunct="1"/>
            <a:endParaRPr lang="en-US" altLang="zh-CN" sz="2000" smtClean="0"/>
          </a:p>
        </p:txBody>
      </p:sp>
      <p:sp>
        <p:nvSpPr>
          <p:cNvPr id="3" name="标题 2"/>
          <p:cNvSpPr>
            <a:spLocks noGrp="1"/>
          </p:cNvSpPr>
          <p:nvPr>
            <p:ph type="title"/>
          </p:nvPr>
        </p:nvSpPr>
        <p:spPr>
          <a:xfrm>
            <a:off x="457200" y="274638"/>
            <a:ext cx="4258816" cy="778098"/>
          </a:xfrm>
        </p:spPr>
        <p:txBody>
          <a:bodyPr/>
          <a:lstStyle/>
          <a:p>
            <a:pPr eaLnBrk="1" fontAlgn="auto" hangingPunct="1">
              <a:spcAft>
                <a:spcPts val="0"/>
              </a:spcAft>
              <a:defRPr/>
            </a:pPr>
            <a:r>
              <a:rPr lang="en-US" altLang="zh-CN" sz="2000" dirty="0" smtClean="0"/>
              <a:t>6.</a:t>
            </a:r>
            <a:r>
              <a:rPr lang="zh-CN" altLang="en-US" sz="2000" dirty="0" smtClean="0"/>
              <a:t>电液伺服采集软件一般出现问题</a:t>
            </a:r>
            <a:endParaRPr lang="zh-CN" altLang="en-US"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bwMode="auto">
          <a:xfrm>
            <a:off x="2051050" y="620713"/>
            <a:ext cx="3178175" cy="1143000"/>
          </a:xfrm>
        </p:spPr>
        <p:txBody>
          <a:bodyPr wrap="square" lIns="91440" tIns="45720" rIns="91440" bIns="45720" numCol="1" anchorCtr="0" compatLnSpc="1">
            <a:prstTxWarp prst="textNoShape">
              <a:avLst/>
            </a:prstTxWarp>
          </a:bodyPr>
          <a:lstStyle/>
          <a:p>
            <a:pPr eaLnBrk="1" hangingPunct="1">
              <a:defRPr/>
            </a:pPr>
            <a:r>
              <a:rPr lang="zh-CN" altLang="en-US" smtClean="0">
                <a:effectLst/>
              </a:rPr>
              <a:t>谢       谢</a:t>
            </a:r>
          </a:p>
        </p:txBody>
      </p:sp>
      <p:sp>
        <p:nvSpPr>
          <p:cNvPr id="31746" name="Rectangle 3"/>
          <p:cNvSpPr>
            <a:spLocks noGrp="1"/>
          </p:cNvSpPr>
          <p:nvPr>
            <p:ph type="body" idx="1"/>
          </p:nvPr>
        </p:nvSpPr>
        <p:spPr>
          <a:xfrm>
            <a:off x="1403350" y="2133600"/>
            <a:ext cx="2520950" cy="647700"/>
          </a:xfrm>
        </p:spPr>
        <p:txBody>
          <a:bodyPr/>
          <a:lstStyle/>
          <a:p>
            <a:pPr eaLnBrk="1" hangingPunct="1"/>
            <a:r>
              <a:rPr lang="zh-CN" altLang="en-US" smtClean="0"/>
              <a:t>未 完 待 续</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51520" y="288032"/>
            <a:ext cx="7772400" cy="1700808"/>
          </a:xfrm>
          <a:solidFill>
            <a:schemeClr val="bg1"/>
          </a:solidFill>
        </p:spPr>
        <p:txBody>
          <a:bodyPr>
            <a:noAutofit/>
          </a:bodyPr>
          <a:lstStyle/>
          <a:p>
            <a:pPr algn="l" eaLnBrk="1" fontAlgn="auto" hangingPunct="1">
              <a:spcAft>
                <a:spcPts val="0"/>
              </a:spcAft>
              <a:defRPr/>
            </a:pPr>
            <a:r>
              <a:rPr lang="en-US" altLang="zh-CN" sz="2000" dirty="0" smtClean="0">
                <a:effectLst/>
                <a:latin typeface="+mn-ea"/>
                <a:ea typeface="+mn-ea"/>
              </a:rPr>
              <a:t>A</a:t>
            </a:r>
            <a:r>
              <a:rPr lang="zh-CN" altLang="zh-CN" sz="2000" dirty="0" smtClean="0">
                <a:effectLst/>
                <a:latin typeface="+mn-ea"/>
                <a:ea typeface="+mn-ea"/>
              </a:rPr>
              <a:t>类 原材料</a:t>
            </a:r>
            <a:br>
              <a:rPr lang="zh-CN" altLang="zh-CN" sz="2000" dirty="0" smtClean="0">
                <a:effectLst/>
                <a:latin typeface="+mn-ea"/>
                <a:ea typeface="+mn-ea"/>
              </a:rPr>
            </a:br>
            <a:r>
              <a:rPr lang="en-US" altLang="zh-CN" sz="2000" dirty="0" smtClean="0">
                <a:effectLst/>
                <a:latin typeface="+mn-ea"/>
                <a:ea typeface="+mn-ea"/>
              </a:rPr>
              <a:t>1.</a:t>
            </a:r>
            <a:r>
              <a:rPr lang="zh-CN" altLang="zh-CN" sz="2000" dirty="0" smtClean="0">
                <a:effectLst/>
                <a:latin typeface="+mn-ea"/>
                <a:ea typeface="+mn-ea"/>
              </a:rPr>
              <a:t>水泥试验报告：比表面积录入过程中，应注意表格中是</a:t>
            </a:r>
            <a:r>
              <a:rPr lang="en-US" altLang="zh-CN" sz="2000" dirty="0" smtClean="0">
                <a:effectLst/>
                <a:latin typeface="+mn-ea"/>
                <a:ea typeface="+mn-ea"/>
              </a:rPr>
              <a:t>2</a:t>
            </a:r>
            <a:r>
              <a:rPr lang="zh-CN" altLang="zh-CN" sz="2000" dirty="0" smtClean="0">
                <a:effectLst/>
                <a:latin typeface="+mn-ea"/>
                <a:ea typeface="+mn-ea"/>
              </a:rPr>
              <a:t>种试验设备，以往老设备</a:t>
            </a:r>
            <a:r>
              <a:rPr lang="zh-CN" altLang="en-US" sz="2000" dirty="0" smtClean="0">
                <a:effectLst/>
                <a:latin typeface="+mn-ea"/>
                <a:ea typeface="+mn-ea"/>
              </a:rPr>
              <a:t>需要输入全部数据才能计算出结果，</a:t>
            </a:r>
            <a:r>
              <a:rPr lang="zh-CN" altLang="zh-CN" sz="2000" dirty="0">
                <a:effectLst/>
                <a:latin typeface="+mn-ea"/>
                <a:ea typeface="+mn-ea"/>
              </a:rPr>
              <a:t>但现在新购买的设备是直接读结果</a:t>
            </a:r>
            <a:r>
              <a:rPr lang="zh-CN" altLang="zh-CN" sz="2000" dirty="0" smtClean="0">
                <a:effectLst/>
                <a:latin typeface="+mn-ea"/>
                <a:ea typeface="+mn-ea"/>
              </a:rPr>
              <a:t>的</a:t>
            </a:r>
            <a:r>
              <a:rPr lang="zh-CN" altLang="en-US" sz="2000" dirty="0" smtClean="0">
                <a:effectLst/>
                <a:latin typeface="+mn-ea"/>
                <a:ea typeface="+mn-ea"/>
              </a:rPr>
              <a:t>，现在我们软件如果是直读的直接填写数据可以出现结果，如果是老式的也可以通过输入全部的试验数据出结果：</a:t>
            </a:r>
            <a:r>
              <a:rPr lang="zh-CN" altLang="zh-CN" sz="2000" dirty="0" smtClean="0">
                <a:effectLst/>
                <a:latin typeface="+mn-ea"/>
                <a:ea typeface="+mn-ea"/>
              </a:rPr>
              <a:t>如</a:t>
            </a:r>
            <a:r>
              <a:rPr lang="zh-CN" altLang="zh-CN" sz="2000" dirty="0">
                <a:effectLst/>
                <a:latin typeface="+mn-ea"/>
                <a:ea typeface="+mn-ea"/>
              </a:rPr>
              <a:t>图</a:t>
            </a:r>
            <a:r>
              <a:rPr lang="en-US" altLang="zh-CN" sz="2000" dirty="0" smtClean="0">
                <a:effectLst/>
                <a:latin typeface="+mn-ea"/>
                <a:ea typeface="+mn-ea"/>
              </a:rPr>
              <a:t>1-1.1</a:t>
            </a:r>
            <a:r>
              <a:rPr lang="zh-CN" altLang="en-US" sz="2000" dirty="0" smtClean="0">
                <a:effectLst/>
                <a:latin typeface="+mn-ea"/>
                <a:ea typeface="+mn-ea"/>
              </a:rPr>
              <a:t>、</a:t>
            </a:r>
            <a:r>
              <a:rPr lang="en-US" altLang="zh-CN" sz="2000" dirty="0" smtClean="0">
                <a:effectLst/>
                <a:latin typeface="+mn-ea"/>
                <a:ea typeface="+mn-ea"/>
              </a:rPr>
              <a:t>1-1.2</a:t>
            </a:r>
            <a:r>
              <a:rPr lang="zh-CN" altLang="zh-CN" sz="2000" dirty="0" smtClean="0">
                <a:effectLst/>
                <a:latin typeface="+mn-ea"/>
                <a:ea typeface="+mn-ea"/>
              </a:rPr>
              <a:t>：</a:t>
            </a:r>
            <a:endParaRPr lang="zh-CN" altLang="en-US" sz="2000" dirty="0">
              <a:effectLst/>
              <a:latin typeface="+mn-ea"/>
              <a:ea typeface="+mn-ea"/>
            </a:endParaRPr>
          </a:p>
        </p:txBody>
      </p:sp>
      <p:sp>
        <p:nvSpPr>
          <p:cNvPr id="15362" name="副标题 2"/>
          <p:cNvSpPr>
            <a:spLocks noGrp="1"/>
          </p:cNvSpPr>
          <p:nvPr>
            <p:ph type="subTitle" idx="1"/>
          </p:nvPr>
        </p:nvSpPr>
        <p:spPr>
          <a:xfrm>
            <a:off x="1403350" y="6092825"/>
            <a:ext cx="5689600" cy="431800"/>
          </a:xfrm>
        </p:spPr>
        <p:txBody>
          <a:bodyPr/>
          <a:lstStyle/>
          <a:p>
            <a:pPr marR="0" eaLnBrk="1" hangingPunct="1"/>
            <a:r>
              <a:rPr lang="zh-CN" altLang="en-US" sz="1600" smtClean="0">
                <a:solidFill>
                  <a:schemeClr val="tx1"/>
                </a:solidFill>
              </a:rPr>
              <a:t>     图</a:t>
            </a:r>
            <a:r>
              <a:rPr lang="en-US" altLang="zh-CN" sz="1600" smtClean="0">
                <a:solidFill>
                  <a:schemeClr val="tx1"/>
                </a:solidFill>
              </a:rPr>
              <a:t>1-1.2</a:t>
            </a:r>
            <a:endParaRPr lang="zh-CN" altLang="en-US" sz="1600" smtClean="0">
              <a:solidFill>
                <a:schemeClr val="tx1"/>
              </a:solidFill>
            </a:endParaRPr>
          </a:p>
        </p:txBody>
      </p:sp>
      <p:pic>
        <p:nvPicPr>
          <p:cNvPr id="15363" name="图片 1"/>
          <p:cNvPicPr>
            <a:picLocks noChangeAspect="1" noChangeArrowheads="1"/>
          </p:cNvPicPr>
          <p:nvPr/>
        </p:nvPicPr>
        <p:blipFill>
          <a:blip r:embed="rId2"/>
          <a:srcRect/>
          <a:stretch>
            <a:fillRect/>
          </a:stretch>
        </p:blipFill>
        <p:spPr bwMode="auto">
          <a:xfrm>
            <a:off x="1276350" y="2276475"/>
            <a:ext cx="5959475" cy="1439863"/>
          </a:xfrm>
          <a:prstGeom prst="rect">
            <a:avLst/>
          </a:prstGeom>
          <a:noFill/>
          <a:ln w="9525">
            <a:noFill/>
            <a:miter lim="800000"/>
            <a:headEnd/>
            <a:tailEnd/>
          </a:ln>
        </p:spPr>
      </p:pic>
      <p:pic>
        <p:nvPicPr>
          <p:cNvPr id="15364" name="Picture 4"/>
          <p:cNvPicPr>
            <a:picLocks noChangeAspect="1" noChangeArrowheads="1"/>
          </p:cNvPicPr>
          <p:nvPr/>
        </p:nvPicPr>
        <p:blipFill>
          <a:blip r:embed="rId3"/>
          <a:srcRect/>
          <a:stretch>
            <a:fillRect/>
          </a:stretch>
        </p:blipFill>
        <p:spPr bwMode="auto">
          <a:xfrm>
            <a:off x="1258888" y="4246563"/>
            <a:ext cx="6049962" cy="1485900"/>
          </a:xfrm>
          <a:prstGeom prst="rect">
            <a:avLst/>
          </a:prstGeom>
          <a:noFill/>
          <a:ln w="9525">
            <a:noFill/>
            <a:miter lim="800000"/>
            <a:headEnd/>
            <a:tailEnd/>
          </a:ln>
        </p:spPr>
      </p:pic>
      <p:sp>
        <p:nvSpPr>
          <p:cNvPr id="15365" name="副标题 2"/>
          <p:cNvSpPr txBox="1">
            <a:spLocks/>
          </p:cNvSpPr>
          <p:nvPr/>
        </p:nvSpPr>
        <p:spPr bwMode="auto">
          <a:xfrm>
            <a:off x="1331913" y="3716338"/>
            <a:ext cx="5688012" cy="433387"/>
          </a:xfrm>
          <a:prstGeom prst="rect">
            <a:avLst/>
          </a:prstGeom>
          <a:noFill/>
          <a:ln w="9525">
            <a:noFill/>
            <a:miter lim="800000"/>
            <a:headEnd/>
            <a:tailEnd/>
          </a:ln>
        </p:spPr>
        <p:txBody>
          <a:bodyPr/>
          <a:lstStyle/>
          <a:p>
            <a:pPr algn="ctr">
              <a:spcBef>
                <a:spcPct val="20000"/>
              </a:spcBef>
              <a:buFont typeface="Arial" charset="0"/>
              <a:buNone/>
            </a:pPr>
            <a:r>
              <a:rPr lang="zh-CN" altLang="en-US" sz="1600">
                <a:latin typeface="Lucida Sans Unicode" pitchFamily="34" charset="0"/>
                <a:ea typeface="黑体" pitchFamily="49" charset="-122"/>
              </a:rPr>
              <a:t>     图</a:t>
            </a:r>
            <a:r>
              <a:rPr lang="en-US" altLang="zh-CN" sz="1600">
                <a:latin typeface="Lucida Sans Unicode" pitchFamily="34" charset="0"/>
                <a:ea typeface="黑体" pitchFamily="49" charset="-122"/>
              </a:rPr>
              <a:t>1-1.1</a:t>
            </a:r>
            <a:endParaRPr lang="zh-CN" altLang="en-US" sz="1600">
              <a:latin typeface="Lucida Sans Unicode" pitchFamily="34" charset="0"/>
              <a:ea typeface="黑体" pitchFamily="49"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0" y="0"/>
            <a:ext cx="9144000" cy="1484784"/>
          </a:xfrm>
        </p:spPr>
        <p:txBody>
          <a:bodyPr>
            <a:normAutofit fontScale="90000"/>
          </a:bodyPr>
          <a:lstStyle/>
          <a:p>
            <a:pPr algn="l" eaLnBrk="1" fontAlgn="auto" hangingPunct="1">
              <a:spcAft>
                <a:spcPts val="0"/>
              </a:spcAft>
              <a:defRPr/>
            </a:pPr>
            <a:r>
              <a:rPr lang="en-US" altLang="zh-CN" sz="2200" b="0" dirty="0" smtClean="0">
                <a:effectLst>
                  <a:outerShdw blurRad="38100" dist="38100" dir="2700000" algn="tl">
                    <a:srgbClr val="000000">
                      <a:alpha val="43137"/>
                    </a:srgbClr>
                  </a:outerShdw>
                </a:effectLst>
                <a:latin typeface="+mn-ea"/>
                <a:ea typeface="+mn-ea"/>
              </a:rPr>
              <a:t>          2</a:t>
            </a:r>
            <a:r>
              <a:rPr lang="en-US" altLang="zh-CN" sz="2200" b="0" dirty="0">
                <a:effectLst>
                  <a:outerShdw blurRad="38100" dist="38100" dir="2700000" algn="tl">
                    <a:srgbClr val="000000">
                      <a:alpha val="43137"/>
                    </a:srgbClr>
                  </a:outerShdw>
                </a:effectLst>
                <a:latin typeface="+mn-ea"/>
                <a:ea typeface="+mn-ea"/>
              </a:rPr>
              <a:t>.</a:t>
            </a:r>
            <a:r>
              <a:rPr lang="zh-CN" altLang="zh-CN" sz="2200" b="0" dirty="0">
                <a:effectLst>
                  <a:outerShdw blurRad="38100" dist="38100" dir="2700000" algn="tl">
                    <a:srgbClr val="000000">
                      <a:alpha val="43137"/>
                    </a:srgbClr>
                  </a:outerShdw>
                </a:effectLst>
                <a:latin typeface="+mn-ea"/>
                <a:ea typeface="+mn-ea"/>
              </a:rPr>
              <a:t>填写代表数量时，要看清，我们的是分成了</a:t>
            </a:r>
            <a:r>
              <a:rPr lang="en-US" altLang="zh-CN" sz="2200" b="0" dirty="0">
                <a:effectLst>
                  <a:outerShdw blurRad="38100" dist="38100" dir="2700000" algn="tl">
                    <a:srgbClr val="000000">
                      <a:alpha val="43137"/>
                    </a:srgbClr>
                  </a:outerShdw>
                </a:effectLst>
                <a:latin typeface="+mn-ea"/>
                <a:ea typeface="+mn-ea"/>
              </a:rPr>
              <a:t>2</a:t>
            </a:r>
            <a:r>
              <a:rPr lang="zh-CN" altLang="zh-CN" sz="2200" b="0" dirty="0">
                <a:effectLst>
                  <a:outerShdw blurRad="38100" dist="38100" dir="2700000" algn="tl">
                    <a:srgbClr val="000000">
                      <a:alpha val="43137"/>
                    </a:srgbClr>
                  </a:outerShdw>
                </a:effectLst>
                <a:latin typeface="+mn-ea"/>
                <a:ea typeface="+mn-ea"/>
              </a:rPr>
              <a:t>个格子，一个是数值，另一个是单位：如</a:t>
            </a:r>
            <a:r>
              <a:rPr lang="zh-CN" altLang="zh-CN" sz="2200" b="0" dirty="0" smtClean="0">
                <a:effectLst>
                  <a:outerShdw blurRad="38100" dist="38100" dir="2700000" algn="tl">
                    <a:srgbClr val="000000">
                      <a:alpha val="43137"/>
                    </a:srgbClr>
                  </a:outerShdw>
                </a:effectLst>
                <a:latin typeface="+mn-ea"/>
                <a:ea typeface="+mn-ea"/>
              </a:rPr>
              <a:t>图</a:t>
            </a:r>
            <a:r>
              <a:rPr lang="en-US" altLang="zh-CN" sz="2200" b="0" dirty="0" smtClean="0">
                <a:effectLst>
                  <a:outerShdw blurRad="38100" dist="38100" dir="2700000" algn="tl">
                    <a:srgbClr val="000000">
                      <a:alpha val="43137"/>
                    </a:srgbClr>
                  </a:outerShdw>
                </a:effectLst>
                <a:latin typeface="+mn-ea"/>
                <a:ea typeface="+mn-ea"/>
              </a:rPr>
              <a:t>1-2</a:t>
            </a:r>
            <a:r>
              <a:rPr lang="zh-CN" altLang="zh-CN" dirty="0">
                <a:effectLst>
                  <a:outerShdw blurRad="38100" dist="38100" dir="2700000" algn="tl" rotWithShape="0">
                    <a:srgbClr val="000000">
                      <a:alpha val="43137"/>
                    </a:srgbClr>
                  </a:outerShdw>
                </a:effectLst>
              </a:rPr>
              <a:t/>
            </a:r>
            <a:br>
              <a:rPr lang="zh-CN" altLang="zh-CN" dirty="0">
                <a:effectLst>
                  <a:outerShdw blurRad="38100" dist="38100" dir="2700000" algn="tl" rotWithShape="0">
                    <a:srgbClr val="000000">
                      <a:alpha val="43137"/>
                    </a:srgbClr>
                  </a:outerShdw>
                </a:effectLst>
              </a:rPr>
            </a:br>
            <a:endParaRPr lang="zh-CN" altLang="en-US" dirty="0">
              <a:effectLst>
                <a:outerShdw blurRad="38100" dist="38100" dir="2700000" algn="tl" rotWithShape="0">
                  <a:srgbClr val="000000">
                    <a:alpha val="43137"/>
                  </a:srgbClr>
                </a:outerShdw>
              </a:effectLst>
            </a:endParaRPr>
          </a:p>
        </p:txBody>
      </p:sp>
      <p:sp>
        <p:nvSpPr>
          <p:cNvPr id="16386" name="副标题 4"/>
          <p:cNvSpPr>
            <a:spLocks noGrp="1"/>
          </p:cNvSpPr>
          <p:nvPr>
            <p:ph type="subTitle" idx="1"/>
          </p:nvPr>
        </p:nvSpPr>
        <p:spPr>
          <a:xfrm>
            <a:off x="1187450" y="2708275"/>
            <a:ext cx="5256213" cy="360363"/>
          </a:xfrm>
        </p:spPr>
        <p:txBody>
          <a:bodyPr/>
          <a:lstStyle/>
          <a:p>
            <a:pPr marR="0" eaLnBrk="1" hangingPunct="1">
              <a:lnSpc>
                <a:spcPct val="80000"/>
              </a:lnSpc>
            </a:pPr>
            <a:r>
              <a:rPr lang="zh-CN" altLang="en-US" sz="2100" smtClean="0">
                <a:solidFill>
                  <a:schemeClr val="tx1"/>
                </a:solidFill>
              </a:rPr>
              <a:t>图</a:t>
            </a:r>
            <a:r>
              <a:rPr lang="en-US" altLang="zh-CN" sz="2100" smtClean="0">
                <a:solidFill>
                  <a:schemeClr val="tx1"/>
                </a:solidFill>
              </a:rPr>
              <a:t>1-2</a:t>
            </a:r>
            <a:endParaRPr lang="zh-CN" altLang="en-US" sz="2100" smtClean="0">
              <a:solidFill>
                <a:schemeClr val="tx1"/>
              </a:solidFill>
            </a:endParaRPr>
          </a:p>
        </p:txBody>
      </p:sp>
      <p:pic>
        <p:nvPicPr>
          <p:cNvPr id="16387" name="图片 3"/>
          <p:cNvPicPr>
            <a:picLocks noChangeAspect="1" noChangeArrowheads="1"/>
          </p:cNvPicPr>
          <p:nvPr/>
        </p:nvPicPr>
        <p:blipFill>
          <a:blip r:embed="rId2"/>
          <a:srcRect/>
          <a:stretch>
            <a:fillRect/>
          </a:stretch>
        </p:blipFill>
        <p:spPr bwMode="auto">
          <a:xfrm>
            <a:off x="755650" y="1484313"/>
            <a:ext cx="6275388" cy="1008062"/>
          </a:xfrm>
          <a:prstGeom prst="rect">
            <a:avLst/>
          </a:prstGeom>
          <a:noFill/>
          <a:ln w="9525">
            <a:noFill/>
            <a:miter lim="800000"/>
            <a:headEnd/>
            <a:tailEnd/>
          </a:ln>
        </p:spPr>
      </p:pic>
      <p:pic>
        <p:nvPicPr>
          <p:cNvPr id="16388" name="图片 2"/>
          <p:cNvPicPr>
            <a:picLocks noChangeAspect="1" noChangeArrowheads="1"/>
          </p:cNvPicPr>
          <p:nvPr/>
        </p:nvPicPr>
        <p:blipFill>
          <a:blip r:embed="rId3"/>
          <a:srcRect/>
          <a:stretch>
            <a:fillRect/>
          </a:stretch>
        </p:blipFill>
        <p:spPr bwMode="auto">
          <a:xfrm>
            <a:off x="1619250" y="981075"/>
            <a:ext cx="2743200" cy="247650"/>
          </a:xfrm>
          <a:prstGeom prst="rect">
            <a:avLst/>
          </a:prstGeom>
          <a:noFill/>
          <a:ln w="9525">
            <a:noFill/>
            <a:miter lim="800000"/>
            <a:headEnd/>
            <a:tailEnd/>
          </a:ln>
        </p:spPr>
      </p:pic>
      <p:sp>
        <p:nvSpPr>
          <p:cNvPr id="27651" name="Rectangle 3"/>
          <p:cNvSpPr>
            <a:spLocks noChangeArrowheads="1"/>
          </p:cNvSpPr>
          <p:nvPr/>
        </p:nvSpPr>
        <p:spPr bwMode="auto">
          <a:xfrm>
            <a:off x="0" y="3068638"/>
            <a:ext cx="9144000" cy="1009650"/>
          </a:xfrm>
          <a:prstGeom prst="rect">
            <a:avLst/>
          </a:prstGeom>
          <a:noFill/>
          <a:ln w="9525">
            <a:noFill/>
            <a:miter lim="800000"/>
            <a:headEnd/>
            <a:tailEnd/>
          </a:ln>
          <a:effectLst/>
        </p:spPr>
        <p:txBody>
          <a:bodyPr anchor="ctr">
            <a:spAutoFit/>
          </a:bodyPr>
          <a:lstStyle/>
          <a:p>
            <a:pPr indent="266700"/>
            <a:r>
              <a:rPr lang="en-US" altLang="zh-CN" sz="2000" b="1">
                <a:latin typeface="黑体" pitchFamily="49" charset="-122"/>
                <a:ea typeface="黑体" pitchFamily="49" charset="-122"/>
                <a:cs typeface="Times New Roman" pitchFamily="18" charset="0"/>
              </a:rPr>
              <a:t>3.</a:t>
            </a:r>
            <a:r>
              <a:rPr lang="zh-CN" altLang="en-US" sz="2000" b="1">
                <a:latin typeface="黑体" pitchFamily="49" charset="-122"/>
                <a:ea typeface="黑体" pitchFamily="49" charset="-122"/>
                <a:cs typeface="Times New Roman" pitchFamily="18" charset="0"/>
              </a:rPr>
              <a:t>录入过程中，做一份资料一定要填写完整，委托编号、记录编号、委托日期、报告编号、报告日期是必须填写的。如果资料填写不完整，很难分析数据。如图</a:t>
            </a:r>
            <a:r>
              <a:rPr lang="en-US" altLang="zh-CN" sz="2000" b="1">
                <a:latin typeface="黑体" pitchFamily="49" charset="-122"/>
                <a:ea typeface="黑体" pitchFamily="49" charset="-122"/>
                <a:cs typeface="Times New Roman" pitchFamily="18" charset="0"/>
              </a:rPr>
              <a:t>1-3</a:t>
            </a:r>
          </a:p>
        </p:txBody>
      </p:sp>
      <p:pic>
        <p:nvPicPr>
          <p:cNvPr id="16390" name="Picture 5"/>
          <p:cNvPicPr>
            <a:picLocks noChangeAspect="1" noChangeArrowheads="1"/>
          </p:cNvPicPr>
          <p:nvPr/>
        </p:nvPicPr>
        <p:blipFill>
          <a:blip r:embed="rId4"/>
          <a:srcRect/>
          <a:stretch>
            <a:fillRect/>
          </a:stretch>
        </p:blipFill>
        <p:spPr bwMode="auto">
          <a:xfrm>
            <a:off x="827088" y="3860800"/>
            <a:ext cx="6769100" cy="2395538"/>
          </a:xfrm>
          <a:prstGeom prst="rect">
            <a:avLst/>
          </a:prstGeom>
          <a:noFill/>
          <a:ln w="9525">
            <a:noFill/>
            <a:miter lim="800000"/>
            <a:headEnd/>
            <a:tailEnd/>
          </a:ln>
        </p:spPr>
      </p:pic>
      <p:sp>
        <p:nvSpPr>
          <p:cNvPr id="12" name="副标题 4"/>
          <p:cNvSpPr txBox="1">
            <a:spLocks/>
          </p:cNvSpPr>
          <p:nvPr/>
        </p:nvSpPr>
        <p:spPr>
          <a:xfrm>
            <a:off x="1619250" y="6381750"/>
            <a:ext cx="5256213" cy="360363"/>
          </a:xfrm>
          <a:prstGeom prst="rect">
            <a:avLst/>
          </a:prstGeom>
        </p:spPr>
        <p:txBody>
          <a:bodyPr>
            <a:normAutofit fontScale="70000" lnSpcReduction="20000"/>
          </a:bodyPr>
          <a:lstStyle/>
          <a:p>
            <a:pPr algn="ctr" fontAlgn="auto">
              <a:spcBef>
                <a:spcPct val="20000"/>
              </a:spcBef>
              <a:spcAft>
                <a:spcPts val="0"/>
              </a:spcAft>
              <a:buFont typeface="Arial" pitchFamily="34" charset="0"/>
              <a:buNone/>
              <a:defRPr/>
            </a:pPr>
            <a:r>
              <a:rPr lang="zh-CN" altLang="en-US" sz="3200" dirty="0">
                <a:latin typeface="+mn-lt"/>
                <a:ea typeface="+mn-ea"/>
              </a:rPr>
              <a:t>图</a:t>
            </a:r>
            <a:r>
              <a:rPr lang="en-US" altLang="zh-CN" sz="3200" dirty="0">
                <a:latin typeface="+mn-lt"/>
                <a:ea typeface="+mn-ea"/>
              </a:rPr>
              <a:t>1-3</a:t>
            </a:r>
            <a:endParaRPr lang="zh-CN" altLang="en-US" sz="3200" dirty="0">
              <a:latin typeface="+mn-lt"/>
              <a:ea typeface="+mn-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内容占位符 2"/>
          <p:cNvSpPr>
            <a:spLocks noGrp="1"/>
          </p:cNvSpPr>
          <p:nvPr>
            <p:ph idx="1"/>
          </p:nvPr>
        </p:nvSpPr>
        <p:spPr>
          <a:xfrm>
            <a:off x="395288" y="5845175"/>
            <a:ext cx="8229600" cy="896938"/>
          </a:xfrm>
        </p:spPr>
        <p:txBody>
          <a:bodyPr/>
          <a:lstStyle/>
          <a:p>
            <a:pPr eaLnBrk="1" hangingPunct="1">
              <a:buFont typeface="Wingdings 3" pitchFamily="18" charset="2"/>
              <a:buNone/>
            </a:pPr>
            <a:r>
              <a:rPr lang="zh-CN" altLang="en-US" sz="2000" smtClean="0"/>
              <a:t>                                                               图（</a:t>
            </a:r>
            <a:r>
              <a:rPr lang="en-US" altLang="zh-CN" sz="2000" smtClean="0"/>
              <a:t>1-4.2</a:t>
            </a:r>
            <a:r>
              <a:rPr lang="zh-CN" altLang="en-US" sz="2000" smtClean="0"/>
              <a:t>）</a:t>
            </a:r>
          </a:p>
        </p:txBody>
      </p:sp>
      <p:sp>
        <p:nvSpPr>
          <p:cNvPr id="2" name="标题 1"/>
          <p:cNvSpPr>
            <a:spLocks noGrp="1"/>
          </p:cNvSpPr>
          <p:nvPr>
            <p:ph type="title"/>
          </p:nvPr>
        </p:nvSpPr>
        <p:spPr>
          <a:xfrm>
            <a:off x="0" y="116632"/>
            <a:ext cx="9144000" cy="1944216"/>
          </a:xfrm>
        </p:spPr>
        <p:txBody>
          <a:bodyPr>
            <a:normAutofit fontScale="90000"/>
          </a:bodyPr>
          <a:lstStyle/>
          <a:p>
            <a:pPr eaLnBrk="1" fontAlgn="auto" hangingPunct="1">
              <a:spcAft>
                <a:spcPts val="0"/>
              </a:spcAft>
              <a:defRPr/>
            </a:pPr>
            <a:r>
              <a:rPr lang="en-US" altLang="zh-CN" sz="2200" dirty="0">
                <a:effectLst/>
                <a:latin typeface="+mn-ea"/>
                <a:ea typeface="+mn-ea"/>
              </a:rPr>
              <a:t>4.</a:t>
            </a:r>
            <a:r>
              <a:rPr lang="zh-CN" altLang="zh-CN" sz="2200" dirty="0">
                <a:effectLst/>
                <a:latin typeface="+mn-ea"/>
                <a:ea typeface="+mn-ea"/>
              </a:rPr>
              <a:t>细骨料（粗骨料）中的细度模数试验，一定要填写总</a:t>
            </a:r>
            <a:r>
              <a:rPr lang="zh-CN" altLang="zh-CN" sz="2200" dirty="0" smtClean="0">
                <a:effectLst/>
                <a:latin typeface="+mn-ea"/>
                <a:ea typeface="+mn-ea"/>
              </a:rPr>
              <a:t>质量</a:t>
            </a:r>
            <a:r>
              <a:rPr lang="zh-CN" altLang="en-US" sz="2200" dirty="0" smtClean="0">
                <a:effectLst/>
                <a:latin typeface="+mn-ea"/>
                <a:ea typeface="+mn-ea"/>
              </a:rPr>
              <a:t>（粗骨料总质量</a:t>
            </a:r>
            <a:r>
              <a:rPr lang="en-US" altLang="zh-CN" sz="2200" dirty="0" smtClean="0">
                <a:effectLst/>
                <a:latin typeface="+mn-ea"/>
                <a:ea typeface="+mn-ea"/>
              </a:rPr>
              <a:t>Kg,</a:t>
            </a:r>
            <a:r>
              <a:rPr lang="zh-CN" altLang="en-US" sz="2200" dirty="0" smtClean="0">
                <a:effectLst/>
                <a:latin typeface="+mn-ea"/>
                <a:ea typeface="+mn-ea"/>
              </a:rPr>
              <a:t>细骨料</a:t>
            </a:r>
            <a:r>
              <a:rPr lang="en-US" altLang="zh-CN" sz="2200" dirty="0" smtClean="0">
                <a:effectLst/>
                <a:latin typeface="+mn-ea"/>
                <a:ea typeface="+mn-ea"/>
              </a:rPr>
              <a:t>g</a:t>
            </a:r>
            <a:r>
              <a:rPr lang="zh-CN" altLang="en-US" sz="2200" dirty="0" smtClean="0">
                <a:effectLst/>
                <a:latin typeface="+mn-ea"/>
                <a:ea typeface="+mn-ea"/>
              </a:rPr>
              <a:t>）</a:t>
            </a:r>
            <a:r>
              <a:rPr lang="zh-CN" altLang="zh-CN" sz="2200" dirty="0" smtClean="0">
                <a:effectLst/>
                <a:latin typeface="+mn-ea"/>
                <a:ea typeface="+mn-ea"/>
              </a:rPr>
              <a:t>，</a:t>
            </a:r>
            <a:r>
              <a:rPr lang="zh-CN" altLang="zh-CN" sz="2200" dirty="0">
                <a:effectLst/>
                <a:latin typeface="+mn-ea"/>
                <a:ea typeface="+mn-ea"/>
              </a:rPr>
              <a:t>否则会出现错误提示</a:t>
            </a:r>
            <a:r>
              <a:rPr lang="zh-CN" altLang="zh-CN" sz="2200" dirty="0" smtClean="0">
                <a:effectLst/>
                <a:latin typeface="+mn-ea"/>
                <a:ea typeface="+mn-ea"/>
              </a:rPr>
              <a:t>：相同</a:t>
            </a:r>
            <a:r>
              <a:rPr lang="zh-CN" altLang="zh-CN" sz="2200" dirty="0">
                <a:effectLst/>
                <a:latin typeface="+mn-ea"/>
                <a:ea typeface="+mn-ea"/>
              </a:rPr>
              <a:t>的粗骨料试验报告中的颗粒级配也是相同的。如下图</a:t>
            </a:r>
            <a:r>
              <a:rPr lang="en-US" altLang="zh-CN" sz="2200" dirty="0" smtClean="0">
                <a:effectLst/>
                <a:latin typeface="+mn-ea"/>
                <a:ea typeface="+mn-ea"/>
              </a:rPr>
              <a:t>1-4.1</a:t>
            </a:r>
            <a:r>
              <a:rPr lang="zh-CN" altLang="en-US" sz="2200" dirty="0" smtClean="0">
                <a:effectLst/>
                <a:latin typeface="+mn-ea"/>
                <a:ea typeface="+mn-ea"/>
              </a:rPr>
              <a:t>、</a:t>
            </a:r>
            <a:r>
              <a:rPr lang="en-US" altLang="zh-CN" sz="2200" dirty="0" smtClean="0">
                <a:effectLst/>
                <a:latin typeface="+mn-ea"/>
                <a:ea typeface="+mn-ea"/>
              </a:rPr>
              <a:t>1-4.2</a:t>
            </a:r>
            <a:r>
              <a:rPr lang="zh-CN" altLang="zh-CN" dirty="0" smtClean="0">
                <a:effectLst/>
                <a:latin typeface="+mn-ea"/>
                <a:ea typeface="+mn-ea"/>
              </a:rPr>
              <a:t>：</a:t>
            </a:r>
            <a:r>
              <a:rPr lang="zh-CN" altLang="zh-CN" dirty="0"/>
              <a:t/>
            </a:r>
            <a:br>
              <a:rPr lang="zh-CN" altLang="zh-CN" dirty="0"/>
            </a:br>
            <a:endParaRPr lang="zh-CN" altLang="en-US" dirty="0"/>
          </a:p>
        </p:txBody>
      </p:sp>
      <p:pic>
        <p:nvPicPr>
          <p:cNvPr id="17411" name="图片 6"/>
          <p:cNvPicPr>
            <a:picLocks noChangeAspect="1" noChangeArrowheads="1"/>
          </p:cNvPicPr>
          <p:nvPr/>
        </p:nvPicPr>
        <p:blipFill>
          <a:blip r:embed="rId2"/>
          <a:srcRect/>
          <a:stretch>
            <a:fillRect/>
          </a:stretch>
        </p:blipFill>
        <p:spPr bwMode="auto">
          <a:xfrm>
            <a:off x="755650" y="1484313"/>
            <a:ext cx="6985000" cy="1617662"/>
          </a:xfrm>
          <a:prstGeom prst="rect">
            <a:avLst/>
          </a:prstGeom>
          <a:noFill/>
          <a:ln w="9525">
            <a:noFill/>
            <a:miter lim="800000"/>
            <a:headEnd/>
            <a:tailEnd/>
          </a:ln>
        </p:spPr>
      </p:pic>
      <p:pic>
        <p:nvPicPr>
          <p:cNvPr id="17412" name="图片 4"/>
          <p:cNvPicPr>
            <a:picLocks noChangeAspect="1" noChangeArrowheads="1"/>
          </p:cNvPicPr>
          <p:nvPr/>
        </p:nvPicPr>
        <p:blipFill>
          <a:blip r:embed="rId3"/>
          <a:srcRect/>
          <a:stretch>
            <a:fillRect/>
          </a:stretch>
        </p:blipFill>
        <p:spPr bwMode="auto">
          <a:xfrm>
            <a:off x="1763713" y="3933825"/>
            <a:ext cx="5276850" cy="1647825"/>
          </a:xfrm>
          <a:prstGeom prst="rect">
            <a:avLst/>
          </a:prstGeom>
          <a:noFill/>
          <a:ln w="9525">
            <a:noFill/>
            <a:miter lim="800000"/>
            <a:headEnd/>
            <a:tailEnd/>
          </a:ln>
        </p:spPr>
      </p:pic>
      <p:sp>
        <p:nvSpPr>
          <p:cNvPr id="17413" name="内容占位符 2"/>
          <p:cNvSpPr txBox="1">
            <a:spLocks/>
          </p:cNvSpPr>
          <p:nvPr/>
        </p:nvSpPr>
        <p:spPr bwMode="auto">
          <a:xfrm>
            <a:off x="468313" y="3324225"/>
            <a:ext cx="8229600" cy="896938"/>
          </a:xfrm>
          <a:prstGeom prst="rect">
            <a:avLst/>
          </a:prstGeom>
          <a:noFill/>
          <a:ln w="9525">
            <a:noFill/>
            <a:miter lim="800000"/>
            <a:headEnd/>
            <a:tailEnd/>
          </a:ln>
        </p:spPr>
        <p:txBody>
          <a:bodyPr/>
          <a:lstStyle/>
          <a:p>
            <a:pPr marL="342900" indent="-342900">
              <a:spcBef>
                <a:spcPct val="20000"/>
              </a:spcBef>
              <a:buFont typeface="Arial" charset="0"/>
              <a:buNone/>
            </a:pPr>
            <a:r>
              <a:rPr lang="zh-CN" altLang="en-US" sz="2000">
                <a:latin typeface="Lucida Sans Unicode" pitchFamily="34" charset="0"/>
                <a:ea typeface="黑体" pitchFamily="49" charset="-122"/>
              </a:rPr>
              <a:t>                                                               图（</a:t>
            </a:r>
            <a:r>
              <a:rPr lang="en-US" altLang="zh-CN" sz="2000">
                <a:latin typeface="Lucida Sans Unicode" pitchFamily="34" charset="0"/>
                <a:ea typeface="黑体" pitchFamily="49" charset="-122"/>
              </a:rPr>
              <a:t>1-4.1</a:t>
            </a:r>
            <a:r>
              <a:rPr lang="zh-CN" altLang="en-US" sz="2000">
                <a:latin typeface="Lucida Sans Unicode" pitchFamily="34" charset="0"/>
                <a:ea typeface="黑体" pitchFamily="49" charset="-122"/>
              </a:rPr>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内容占位符 2"/>
          <p:cNvSpPr>
            <a:spLocks noGrp="1"/>
          </p:cNvSpPr>
          <p:nvPr>
            <p:ph idx="1"/>
          </p:nvPr>
        </p:nvSpPr>
        <p:spPr>
          <a:xfrm>
            <a:off x="395288" y="2997200"/>
            <a:ext cx="8229600" cy="647700"/>
          </a:xfrm>
        </p:spPr>
        <p:txBody>
          <a:bodyPr/>
          <a:lstStyle/>
          <a:p>
            <a:pPr eaLnBrk="1" hangingPunct="1">
              <a:buFont typeface="Wingdings 3" pitchFamily="18" charset="2"/>
              <a:buNone/>
            </a:pPr>
            <a:r>
              <a:rPr lang="zh-CN" altLang="en-US" sz="2000" smtClean="0"/>
              <a:t>                                                                  图（</a:t>
            </a:r>
            <a:r>
              <a:rPr lang="en-US" altLang="zh-CN" sz="2000" smtClean="0"/>
              <a:t>1-5</a:t>
            </a:r>
            <a:r>
              <a:rPr lang="zh-CN" altLang="en-US" sz="2000" smtClean="0"/>
              <a:t>）</a:t>
            </a:r>
          </a:p>
        </p:txBody>
      </p:sp>
      <p:sp>
        <p:nvSpPr>
          <p:cNvPr id="2" name="标题 1"/>
          <p:cNvSpPr>
            <a:spLocks noGrp="1"/>
          </p:cNvSpPr>
          <p:nvPr>
            <p:ph type="title"/>
          </p:nvPr>
        </p:nvSpPr>
        <p:spPr>
          <a:xfrm>
            <a:off x="251520" y="274638"/>
            <a:ext cx="8229600" cy="1143000"/>
          </a:xfrm>
        </p:spPr>
        <p:txBody>
          <a:bodyPr>
            <a:normAutofit fontScale="90000"/>
          </a:bodyPr>
          <a:lstStyle/>
          <a:p>
            <a:pPr eaLnBrk="1" fontAlgn="auto" hangingPunct="1">
              <a:spcAft>
                <a:spcPts val="0"/>
              </a:spcAft>
              <a:defRPr/>
            </a:pPr>
            <a:r>
              <a:rPr lang="en-US" altLang="zh-CN" sz="2200" dirty="0"/>
              <a:t>5.</a:t>
            </a:r>
            <a:r>
              <a:rPr lang="zh-CN" altLang="zh-CN" sz="2200" dirty="0"/>
              <a:t>外加剂试验报告中，一定要在记录一中，规格种类处，选择外加剂的类型，否则在报告中的标准规定值不会出现（</a:t>
            </a:r>
            <a:r>
              <a:rPr lang="zh-CN" altLang="zh-CN" sz="2200" dirty="0" smtClean="0"/>
              <a:t>图</a:t>
            </a:r>
            <a:r>
              <a:rPr lang="en-US" altLang="zh-CN" sz="2200" dirty="0" smtClean="0"/>
              <a:t>1-5</a:t>
            </a:r>
            <a:r>
              <a:rPr lang="zh-CN" altLang="zh-CN" sz="2200" dirty="0"/>
              <a:t>）：</a:t>
            </a:r>
            <a:r>
              <a:rPr lang="zh-CN" altLang="zh-CN" dirty="0"/>
              <a:t/>
            </a:r>
            <a:br>
              <a:rPr lang="zh-CN" altLang="zh-CN" dirty="0"/>
            </a:br>
            <a:endParaRPr lang="zh-CN" altLang="en-US" dirty="0"/>
          </a:p>
        </p:txBody>
      </p:sp>
      <p:pic>
        <p:nvPicPr>
          <p:cNvPr id="18435" name="图片 5"/>
          <p:cNvPicPr>
            <a:picLocks noChangeAspect="1" noChangeArrowheads="1"/>
          </p:cNvPicPr>
          <p:nvPr/>
        </p:nvPicPr>
        <p:blipFill>
          <a:blip r:embed="rId2"/>
          <a:srcRect/>
          <a:stretch>
            <a:fillRect/>
          </a:stretch>
        </p:blipFill>
        <p:spPr bwMode="auto">
          <a:xfrm>
            <a:off x="1908175" y="1138238"/>
            <a:ext cx="5040313" cy="1785937"/>
          </a:xfrm>
          <a:prstGeom prst="rect">
            <a:avLst/>
          </a:prstGeom>
          <a:noFill/>
          <a:ln w="9525">
            <a:noFill/>
            <a:miter lim="800000"/>
            <a:headEnd/>
            <a:tailEnd/>
          </a:ln>
        </p:spPr>
      </p:pic>
      <p:sp>
        <p:nvSpPr>
          <p:cNvPr id="25602" name="Rectangle 2"/>
          <p:cNvSpPr>
            <a:spLocks noChangeArrowheads="1"/>
          </p:cNvSpPr>
          <p:nvPr/>
        </p:nvSpPr>
        <p:spPr bwMode="auto">
          <a:xfrm>
            <a:off x="250825" y="3573463"/>
            <a:ext cx="8642350" cy="2246312"/>
          </a:xfrm>
          <a:prstGeom prst="rect">
            <a:avLst/>
          </a:prstGeom>
          <a:noFill/>
          <a:ln w="9525">
            <a:noFill/>
            <a:miter lim="800000"/>
            <a:headEnd/>
            <a:tailEnd/>
          </a:ln>
          <a:effectLst/>
        </p:spPr>
        <p:txBody>
          <a:bodyPr anchor="ctr">
            <a:spAutoFit/>
          </a:bodyPr>
          <a:lstStyle/>
          <a:p>
            <a:pPr fontAlgn="auto">
              <a:spcBef>
                <a:spcPts val="0"/>
              </a:spcBef>
              <a:spcAft>
                <a:spcPts val="0"/>
              </a:spcAft>
              <a:defRPr/>
            </a:pPr>
            <a:r>
              <a:rPr lang="en-US" altLang="zh-CN" sz="2000" b="1" dirty="0">
                <a:latin typeface="+mn-ea"/>
                <a:ea typeface="+mn-ea"/>
                <a:cs typeface="Times New Roman" pitchFamily="18" charset="0"/>
              </a:rPr>
              <a:t>6.</a:t>
            </a:r>
            <a:r>
              <a:rPr lang="zh-CN" altLang="en-US" sz="2000" b="1" dirty="0">
                <a:latin typeface="+mn-ea"/>
                <a:ea typeface="+mn-ea"/>
                <a:cs typeface="Times New Roman" pitchFamily="18" charset="0"/>
              </a:rPr>
              <a:t>外加剂试验报告（水泥报告）中及其他试验报告中有凝结时间选项时，时间使用的“：”，要为英文状态下的“：”，如果不是英文状态下，其程序不会自动计算。</a:t>
            </a:r>
            <a:endParaRPr lang="en-US" altLang="zh-CN" sz="2000" b="1" dirty="0">
              <a:latin typeface="+mn-ea"/>
              <a:ea typeface="+mn-ea"/>
              <a:cs typeface="Times New Roman" pitchFamily="18" charset="0"/>
            </a:endParaRPr>
          </a:p>
          <a:p>
            <a:pPr fontAlgn="auto">
              <a:spcBef>
                <a:spcPts val="0"/>
              </a:spcBef>
              <a:spcAft>
                <a:spcPts val="0"/>
              </a:spcAft>
              <a:defRPr/>
            </a:pPr>
            <a:endParaRPr lang="en-US" altLang="zh-CN" sz="2000" b="1" dirty="0">
              <a:latin typeface="+mn-ea"/>
              <a:ea typeface="+mn-ea"/>
              <a:cs typeface="Times New Roman" pitchFamily="18" charset="0"/>
            </a:endParaRPr>
          </a:p>
          <a:p>
            <a:pPr fontAlgn="auto">
              <a:spcBef>
                <a:spcPts val="0"/>
              </a:spcBef>
              <a:spcAft>
                <a:spcPts val="0"/>
              </a:spcAft>
              <a:defRPr/>
            </a:pPr>
            <a:endParaRPr lang="en-US" altLang="zh-CN" sz="2000" b="1" dirty="0">
              <a:latin typeface="+mn-ea"/>
              <a:ea typeface="+mn-ea"/>
              <a:cs typeface="Times New Roman" pitchFamily="18" charset="0"/>
            </a:endParaRPr>
          </a:p>
          <a:p>
            <a:pPr fontAlgn="auto">
              <a:spcBef>
                <a:spcPts val="0"/>
              </a:spcBef>
              <a:spcAft>
                <a:spcPts val="0"/>
              </a:spcAft>
              <a:defRPr/>
            </a:pPr>
            <a:r>
              <a:rPr lang="en-US" altLang="zh-CN" sz="2000" b="1" dirty="0">
                <a:latin typeface="+mn-ea"/>
                <a:ea typeface="+mn-ea"/>
              </a:rPr>
              <a:t>7.</a:t>
            </a:r>
            <a:r>
              <a:rPr lang="zh-CN" altLang="zh-CN" sz="2000" b="1" dirty="0">
                <a:latin typeface="+mn-ea"/>
                <a:ea typeface="+mn-ea"/>
              </a:rPr>
              <a:t>现在的试验依据及试验结论</a:t>
            </a:r>
            <a:r>
              <a:rPr lang="zh-CN" altLang="en-US" sz="2000" b="1" dirty="0">
                <a:latin typeface="+mn-ea"/>
                <a:ea typeface="+mn-ea"/>
              </a:rPr>
              <a:t>基本</a:t>
            </a:r>
            <a:r>
              <a:rPr lang="zh-CN" altLang="zh-CN" sz="2000" b="1" dirty="0">
                <a:latin typeface="+mn-ea"/>
                <a:ea typeface="+mn-ea"/>
              </a:rPr>
              <a:t>都是自动生成，不需要用户手动填写的；</a:t>
            </a:r>
          </a:p>
          <a:p>
            <a:pPr indent="266700">
              <a:defRPr/>
            </a:pPr>
            <a:endParaRPr lang="zh-CN" altLang="en-US" sz="2000" dirty="0">
              <a:latin typeface="Arial" pitchFamily="34" charset="0"/>
              <a:ea typeface="宋体" pitchFamily="2" charset="-122"/>
              <a:cs typeface="宋体" pitchFamily="2"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图片 7"/>
          <p:cNvPicPr>
            <a:picLocks noChangeAspect="1" noChangeArrowheads="1"/>
          </p:cNvPicPr>
          <p:nvPr/>
        </p:nvPicPr>
        <p:blipFill>
          <a:blip r:embed="rId2"/>
          <a:srcRect/>
          <a:stretch>
            <a:fillRect/>
          </a:stretch>
        </p:blipFill>
        <p:spPr bwMode="auto">
          <a:xfrm>
            <a:off x="900113" y="4508500"/>
            <a:ext cx="7289800" cy="936625"/>
          </a:xfrm>
          <a:prstGeom prst="rect">
            <a:avLst/>
          </a:prstGeom>
          <a:noFill/>
          <a:ln w="9525">
            <a:noFill/>
            <a:miter lim="800000"/>
            <a:headEnd/>
            <a:tailEnd/>
          </a:ln>
        </p:spPr>
      </p:pic>
      <p:sp>
        <p:nvSpPr>
          <p:cNvPr id="7" name="内容占位符 2"/>
          <p:cNvSpPr>
            <a:spLocks noGrp="1"/>
          </p:cNvSpPr>
          <p:nvPr>
            <p:ph sz="half" idx="1"/>
          </p:nvPr>
        </p:nvSpPr>
        <p:spPr>
          <a:xfrm>
            <a:off x="395288" y="333375"/>
            <a:ext cx="7786687" cy="4032250"/>
          </a:xfrm>
        </p:spPr>
        <p:txBody>
          <a:bodyPr>
            <a:normAutofit fontScale="92500" lnSpcReduction="10000"/>
          </a:bodyPr>
          <a:lstStyle/>
          <a:p>
            <a:pPr marL="365760" indent="-256032" eaLnBrk="1" fontAlgn="auto" hangingPunct="1">
              <a:spcAft>
                <a:spcPts val="0"/>
              </a:spcAft>
              <a:buFont typeface="Wingdings 3"/>
              <a:buNone/>
              <a:defRPr/>
            </a:pPr>
            <a:endParaRPr lang="zh-CN" altLang="zh-CN" sz="2600" b="1" dirty="0" smtClean="0"/>
          </a:p>
          <a:p>
            <a:pPr marL="365760" indent="-256032" eaLnBrk="1" fontAlgn="auto" hangingPunct="1">
              <a:spcAft>
                <a:spcPts val="0"/>
              </a:spcAft>
              <a:buFont typeface="Wingdings 3"/>
              <a:buNone/>
              <a:defRPr/>
            </a:pPr>
            <a:r>
              <a:rPr lang="en-US" altLang="zh-CN" sz="2600" b="1" dirty="0" smtClean="0"/>
              <a:t>8.</a:t>
            </a:r>
            <a:r>
              <a:rPr lang="zh-CN" altLang="zh-CN" sz="2600" b="1" dirty="0" smtClean="0"/>
              <a:t>铁路试验信息管理系统中的粉煤灰试验报告中，对于粉煤灰的类别，验收标准上是“</a:t>
            </a:r>
            <a:r>
              <a:rPr lang="en-US" altLang="zh-CN" sz="2600" b="1" dirty="0" smtClean="0"/>
              <a:t>F</a:t>
            </a:r>
            <a:r>
              <a:rPr lang="zh-CN" altLang="zh-CN" sz="2600" b="1" dirty="0" smtClean="0"/>
              <a:t>类</a:t>
            </a:r>
            <a:r>
              <a:rPr lang="en-US" altLang="zh-CN" sz="2600" b="1" dirty="0" smtClean="0"/>
              <a:t>C50</a:t>
            </a:r>
            <a:r>
              <a:rPr lang="zh-CN" altLang="zh-CN" sz="2600" b="1" dirty="0" smtClean="0"/>
              <a:t>以上”“</a:t>
            </a:r>
            <a:r>
              <a:rPr lang="en-US" altLang="zh-CN" sz="2600" b="1" dirty="0" smtClean="0"/>
              <a:t>F</a:t>
            </a:r>
            <a:r>
              <a:rPr lang="zh-CN" altLang="zh-CN" sz="2600" b="1" dirty="0" smtClean="0"/>
              <a:t>类</a:t>
            </a:r>
            <a:r>
              <a:rPr lang="en-US" altLang="zh-CN" sz="2600" b="1" dirty="0" smtClean="0"/>
              <a:t>C50</a:t>
            </a:r>
            <a:r>
              <a:rPr lang="zh-CN" altLang="zh-CN" sz="2600" b="1" dirty="0" smtClean="0"/>
              <a:t>以下”，国标上是按照“</a:t>
            </a:r>
            <a:r>
              <a:rPr lang="en-US" altLang="zh-CN" sz="2600" b="1" dirty="0" smtClean="0"/>
              <a:t>F</a:t>
            </a:r>
            <a:r>
              <a:rPr lang="zh-CN" altLang="zh-CN" sz="2600" b="1" dirty="0" smtClean="0"/>
              <a:t>类Ⅰ级”“</a:t>
            </a:r>
            <a:r>
              <a:rPr lang="en-US" altLang="zh-CN" sz="2600" b="1" dirty="0" smtClean="0"/>
              <a:t>F</a:t>
            </a:r>
            <a:r>
              <a:rPr lang="zh-CN" altLang="zh-CN" sz="2600" b="1" dirty="0" smtClean="0"/>
              <a:t>类Ⅱ级”，现在统一按照验收标准来做，为“</a:t>
            </a:r>
            <a:r>
              <a:rPr lang="en-US" altLang="zh-CN" sz="2600" b="1" dirty="0" smtClean="0"/>
              <a:t>F</a:t>
            </a:r>
            <a:r>
              <a:rPr lang="zh-CN" altLang="zh-CN" sz="2600" b="1" dirty="0" smtClean="0"/>
              <a:t>类</a:t>
            </a:r>
            <a:r>
              <a:rPr lang="en-US" altLang="zh-CN" sz="2600" b="1" dirty="0" smtClean="0"/>
              <a:t>C50</a:t>
            </a:r>
            <a:r>
              <a:rPr lang="zh-CN" altLang="zh-CN" sz="2600" b="1" dirty="0" smtClean="0"/>
              <a:t>以上”及“</a:t>
            </a:r>
            <a:r>
              <a:rPr lang="en-US" altLang="zh-CN" sz="2600" b="1" dirty="0" smtClean="0"/>
              <a:t>F</a:t>
            </a:r>
            <a:r>
              <a:rPr lang="zh-CN" altLang="zh-CN" sz="2600" b="1" dirty="0" smtClean="0"/>
              <a:t>类</a:t>
            </a:r>
            <a:r>
              <a:rPr lang="en-US" altLang="zh-CN" sz="2600" b="1" dirty="0" smtClean="0"/>
              <a:t>C50</a:t>
            </a:r>
            <a:r>
              <a:rPr lang="zh-CN" altLang="zh-CN" sz="2600" b="1" dirty="0" smtClean="0"/>
              <a:t>以下”。</a:t>
            </a:r>
            <a:endParaRPr lang="en-US" altLang="zh-CN" sz="2600" b="1" dirty="0" smtClean="0"/>
          </a:p>
          <a:p>
            <a:pPr marL="365760" indent="-256032" eaLnBrk="1" fontAlgn="auto" hangingPunct="1">
              <a:spcAft>
                <a:spcPts val="0"/>
              </a:spcAft>
              <a:buFont typeface="Wingdings 3"/>
              <a:buNone/>
              <a:defRPr/>
            </a:pPr>
            <a:endParaRPr lang="en-US" altLang="zh-CN" sz="2600" b="1" dirty="0" smtClean="0"/>
          </a:p>
          <a:p>
            <a:pPr marL="365760" indent="-256032" eaLnBrk="1" fontAlgn="auto" hangingPunct="1">
              <a:spcAft>
                <a:spcPts val="0"/>
              </a:spcAft>
              <a:buFont typeface="Wingdings 3"/>
              <a:buNone/>
              <a:defRPr/>
            </a:pPr>
            <a:r>
              <a:rPr lang="en-US" altLang="zh-CN" sz="2600" b="1" dirty="0" smtClean="0"/>
              <a:t>9.</a:t>
            </a:r>
            <a:r>
              <a:rPr lang="zh-CN" altLang="zh-CN" sz="2600" b="1" dirty="0" smtClean="0"/>
              <a:t>在原材报告中的吨位单元格，可以把批号之类的写上：（如图</a:t>
            </a:r>
            <a:r>
              <a:rPr lang="en-US" altLang="zh-CN" sz="2600" b="1" dirty="0" smtClean="0"/>
              <a:t>1-9</a:t>
            </a:r>
            <a:r>
              <a:rPr lang="zh-CN" altLang="en-US" sz="2600" b="1" dirty="0" smtClean="0"/>
              <a:t>）</a:t>
            </a:r>
            <a:r>
              <a:rPr lang="zh-CN" altLang="zh-CN" sz="2600" b="1" dirty="0" smtClean="0"/>
              <a:t>诸如此类，像速凝剂、外加剂、粉煤灰、矿渣粉等，也可以把型号之类写上。</a:t>
            </a:r>
            <a:br>
              <a:rPr lang="zh-CN" altLang="zh-CN" sz="2600" b="1" dirty="0" smtClean="0"/>
            </a:br>
            <a:endParaRPr lang="zh-CN" altLang="zh-CN" sz="2600" b="1" dirty="0" smtClean="0"/>
          </a:p>
          <a:p>
            <a:pPr marL="365760" indent="-256032" eaLnBrk="1" fontAlgn="auto" hangingPunct="1">
              <a:spcAft>
                <a:spcPts val="0"/>
              </a:spcAft>
              <a:buFont typeface="Wingdings 3"/>
              <a:buNone/>
              <a:defRPr/>
            </a:pPr>
            <a:endParaRPr lang="zh-CN" altLang="en-US" dirty="0"/>
          </a:p>
        </p:txBody>
      </p:sp>
      <p:sp>
        <p:nvSpPr>
          <p:cNvPr id="8" name="内容占位符 2"/>
          <p:cNvSpPr>
            <a:spLocks noGrp="1"/>
          </p:cNvSpPr>
          <p:nvPr>
            <p:ph sz="half" idx="2"/>
          </p:nvPr>
        </p:nvSpPr>
        <p:spPr>
          <a:xfrm>
            <a:off x="395288" y="5589588"/>
            <a:ext cx="8229600" cy="647700"/>
          </a:xfrm>
        </p:spPr>
        <p:txBody>
          <a:bodyPr>
            <a:normAutofit fontScale="92500" lnSpcReduction="10000"/>
          </a:bodyPr>
          <a:lstStyle/>
          <a:p>
            <a:pPr marL="365760" indent="-256032" eaLnBrk="1" fontAlgn="auto" hangingPunct="1">
              <a:spcAft>
                <a:spcPts val="0"/>
              </a:spcAft>
              <a:buFont typeface="Wingdings 3"/>
              <a:buNone/>
              <a:defRPr/>
            </a:pPr>
            <a:r>
              <a:rPr lang="zh-CN" altLang="en-US" sz="2000" dirty="0" smtClean="0"/>
              <a:t>                                                                  图（</a:t>
            </a:r>
            <a:r>
              <a:rPr lang="en-US" altLang="zh-CN" sz="2000" dirty="0" smtClean="0"/>
              <a:t>1-9</a:t>
            </a:r>
            <a:r>
              <a:rPr lang="zh-CN" altLang="en-US" sz="2000" dirty="0" smtClean="0"/>
              <a:t>）</a:t>
            </a:r>
            <a:endParaRPr lang="zh-CN" alt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3"/>
          <p:cNvSpPr>
            <a:spLocks noGrp="1"/>
          </p:cNvSpPr>
          <p:nvPr>
            <p:ph sz="half" idx="1"/>
          </p:nvPr>
        </p:nvSpPr>
        <p:spPr>
          <a:xfrm>
            <a:off x="179388" y="333375"/>
            <a:ext cx="8569325" cy="5472113"/>
          </a:xfrm>
        </p:spPr>
        <p:txBody>
          <a:bodyPr>
            <a:normAutofit/>
          </a:bodyPr>
          <a:lstStyle/>
          <a:p>
            <a:pPr marL="365760" indent="-256032" eaLnBrk="1" fontAlgn="auto" hangingPunct="1">
              <a:spcAft>
                <a:spcPts val="0"/>
              </a:spcAft>
              <a:buFont typeface="Wingdings 3"/>
              <a:buNone/>
              <a:defRPr/>
            </a:pPr>
            <a:r>
              <a:rPr lang="en-US" altLang="zh-CN" sz="2000" dirty="0" smtClean="0">
                <a:latin typeface="+mn-ea"/>
              </a:rPr>
              <a:t>10.</a:t>
            </a:r>
            <a:r>
              <a:rPr lang="zh-CN" altLang="zh-CN" sz="2000" dirty="0" smtClean="0">
                <a:latin typeface="+mn-ea"/>
              </a:rPr>
              <a:t>对于实时采集的数据，如混凝土检查抗压试验报告、钢筋试验报告，在录入委托单时，一定要注意，委托编号、试件编号、委托日期，这三项必须要填写，如不填写，将得不到龄期提醒。</a:t>
            </a:r>
          </a:p>
          <a:p>
            <a:pPr marL="365760" indent="-256032" eaLnBrk="1" fontAlgn="auto" hangingPunct="1">
              <a:spcAft>
                <a:spcPts val="0"/>
              </a:spcAft>
              <a:buFont typeface="Wingdings 3"/>
              <a:buNone/>
              <a:defRPr/>
            </a:pPr>
            <a:r>
              <a:rPr lang="en-US" altLang="zh-CN" sz="2000" dirty="0" smtClean="0">
                <a:latin typeface="+mn-ea"/>
              </a:rPr>
              <a:t>11.</a:t>
            </a:r>
            <a:r>
              <a:rPr lang="zh-CN" altLang="zh-CN" sz="2000" dirty="0" smtClean="0">
                <a:latin typeface="+mn-ea"/>
              </a:rPr>
              <a:t>客户录入资料一定要认真，在试用阶段，发现有的客户直接把里程桩号直接写在了代表数量处，我们把数据传输到铁道部，根本就分析不出来数据</a:t>
            </a:r>
          </a:p>
          <a:p>
            <a:pPr marL="365760" indent="-256032" eaLnBrk="1" fontAlgn="auto" hangingPunct="1">
              <a:spcAft>
                <a:spcPts val="0"/>
              </a:spcAft>
              <a:buFont typeface="Wingdings 3"/>
              <a:buNone/>
              <a:defRPr/>
            </a:pPr>
            <a:r>
              <a:rPr lang="en-US" altLang="zh-CN" sz="2000" dirty="0" smtClean="0">
                <a:latin typeface="+mn-ea"/>
              </a:rPr>
              <a:t>12.</a:t>
            </a:r>
            <a:r>
              <a:rPr lang="zh-CN" altLang="zh-CN" sz="2000" dirty="0" smtClean="0">
                <a:latin typeface="+mn-ea"/>
              </a:rPr>
              <a:t>混凝土检查试件抗压试验报告中，混凝土设计强度等级，一定要书写规范，如“</a:t>
            </a:r>
            <a:r>
              <a:rPr lang="en-US" altLang="zh-CN" sz="2000" dirty="0" smtClean="0">
                <a:latin typeface="+mn-ea"/>
              </a:rPr>
              <a:t>C30</a:t>
            </a:r>
            <a:r>
              <a:rPr lang="zh-CN" altLang="zh-CN" sz="2000" dirty="0" smtClean="0">
                <a:latin typeface="+mn-ea"/>
              </a:rPr>
              <a:t>”，“</a:t>
            </a:r>
            <a:r>
              <a:rPr lang="en-US" altLang="zh-CN" sz="2000" dirty="0" smtClean="0">
                <a:latin typeface="+mn-ea"/>
              </a:rPr>
              <a:t>C</a:t>
            </a:r>
            <a:r>
              <a:rPr lang="zh-CN" altLang="zh-CN" sz="2000" dirty="0" smtClean="0">
                <a:latin typeface="+mn-ea"/>
              </a:rPr>
              <a:t>”一定要</a:t>
            </a:r>
            <a:r>
              <a:rPr lang="zh-CN" altLang="en-US" sz="2000" dirty="0" smtClean="0">
                <a:latin typeface="+mn-ea"/>
              </a:rPr>
              <a:t>填</a:t>
            </a:r>
            <a:r>
              <a:rPr lang="zh-CN" altLang="zh-CN" sz="2000" dirty="0" smtClean="0">
                <a:latin typeface="+mn-ea"/>
              </a:rPr>
              <a:t>写，</a:t>
            </a:r>
            <a:r>
              <a:rPr lang="zh-CN" altLang="en-US" sz="2000" dirty="0" smtClean="0">
                <a:latin typeface="+mn-ea"/>
              </a:rPr>
              <a:t>且</a:t>
            </a:r>
            <a:r>
              <a:rPr lang="en-US" altLang="zh-CN" sz="2000" dirty="0" smtClean="0">
                <a:latin typeface="+mn-ea"/>
              </a:rPr>
              <a:t>C30</a:t>
            </a:r>
            <a:r>
              <a:rPr lang="zh-CN" altLang="en-US" sz="2000" dirty="0" smtClean="0">
                <a:latin typeface="+mn-ea"/>
              </a:rPr>
              <a:t>水下</a:t>
            </a:r>
            <a:r>
              <a:rPr lang="en-US" altLang="zh-CN" sz="2000" dirty="0" smtClean="0">
                <a:latin typeface="+mn-ea"/>
              </a:rPr>
              <a:t>,</a:t>
            </a:r>
            <a:r>
              <a:rPr lang="zh-CN" altLang="en-US" sz="2000" dirty="0" smtClean="0">
                <a:latin typeface="+mn-ea"/>
              </a:rPr>
              <a:t>不能把</a:t>
            </a:r>
            <a:r>
              <a:rPr lang="en-US" altLang="zh-CN" sz="2000" dirty="0" smtClean="0">
                <a:latin typeface="+mn-ea"/>
              </a:rPr>
              <a:t>”</a:t>
            </a:r>
            <a:r>
              <a:rPr lang="zh-CN" altLang="en-US" sz="2000" dirty="0" smtClean="0">
                <a:latin typeface="+mn-ea"/>
              </a:rPr>
              <a:t>水下</a:t>
            </a:r>
            <a:r>
              <a:rPr lang="en-US" altLang="zh-CN" sz="2000" dirty="0" smtClean="0">
                <a:latin typeface="+mn-ea"/>
              </a:rPr>
              <a:t>”</a:t>
            </a:r>
            <a:r>
              <a:rPr lang="zh-CN" altLang="en-US" sz="2000" dirty="0" smtClean="0">
                <a:latin typeface="+mn-ea"/>
              </a:rPr>
              <a:t>填写到前面</a:t>
            </a:r>
            <a:r>
              <a:rPr lang="zh-CN" altLang="zh-CN" sz="2000" dirty="0" smtClean="0">
                <a:latin typeface="+mn-ea"/>
              </a:rPr>
              <a:t>这些小细节一定要注意。</a:t>
            </a:r>
            <a:endParaRPr lang="en-US" altLang="zh-CN" sz="2000" dirty="0" smtClean="0">
              <a:latin typeface="+mn-ea"/>
            </a:endParaRPr>
          </a:p>
          <a:p>
            <a:pPr marL="365760" indent="-256032" eaLnBrk="1" fontAlgn="auto" hangingPunct="1">
              <a:spcAft>
                <a:spcPts val="0"/>
              </a:spcAft>
              <a:buFont typeface="Wingdings 3"/>
              <a:buNone/>
              <a:defRPr/>
            </a:pPr>
            <a:r>
              <a:rPr lang="en-US" altLang="zh-CN" sz="2000" dirty="0" smtClean="0">
                <a:latin typeface="+mn-ea"/>
              </a:rPr>
              <a:t>13.</a:t>
            </a:r>
            <a:r>
              <a:rPr lang="zh-CN" altLang="zh-CN" sz="2000" dirty="0" smtClean="0">
                <a:latin typeface="+mn-ea"/>
              </a:rPr>
              <a:t>一些委托单中，不需要客户填写，</a:t>
            </a:r>
            <a:r>
              <a:rPr lang="zh-CN" altLang="en-US" sz="2000" dirty="0" smtClean="0">
                <a:latin typeface="+mn-ea"/>
              </a:rPr>
              <a:t>只</a:t>
            </a:r>
            <a:r>
              <a:rPr lang="zh-CN" altLang="zh-CN" sz="2000" dirty="0" smtClean="0">
                <a:latin typeface="+mn-ea"/>
              </a:rPr>
              <a:t>需要客户选择，如钢筋的种类、外加剂的种类。</a:t>
            </a:r>
            <a:endParaRPr lang="en-US" altLang="zh-CN" sz="2000" dirty="0" smtClean="0">
              <a:latin typeface="+mn-ea"/>
            </a:endParaRPr>
          </a:p>
          <a:p>
            <a:pPr marL="365760" indent="-256032" eaLnBrk="1" fontAlgn="auto" hangingPunct="1">
              <a:spcAft>
                <a:spcPts val="0"/>
              </a:spcAft>
              <a:buFont typeface="Wingdings 3"/>
              <a:buNone/>
              <a:defRPr/>
            </a:pPr>
            <a:r>
              <a:rPr lang="en-US" altLang="zh-CN" sz="2000" dirty="0" smtClean="0">
                <a:latin typeface="+mn-ea"/>
              </a:rPr>
              <a:t>14.</a:t>
            </a:r>
            <a:r>
              <a:rPr lang="zh-CN" altLang="zh-CN" sz="2000" dirty="0" smtClean="0">
                <a:latin typeface="+mn-ea"/>
              </a:rPr>
              <a:t>在整个试验室检测试验依据中，个别试验室要求把验收标准《铁路混凝土工程施工质量验收标准》</a:t>
            </a:r>
            <a:r>
              <a:rPr lang="en-US" altLang="zh-CN" sz="2000" dirty="0" smtClean="0">
                <a:latin typeface="+mn-ea"/>
              </a:rPr>
              <a:t>TB10424-2010</a:t>
            </a:r>
            <a:r>
              <a:rPr lang="zh-CN" altLang="zh-CN" sz="2000" dirty="0" smtClean="0">
                <a:latin typeface="+mn-ea"/>
              </a:rPr>
              <a:t>写在试验依据中；这个是不允许的，验收标准不是试验方法。</a:t>
            </a:r>
            <a:br>
              <a:rPr lang="zh-CN" altLang="zh-CN" sz="2000" dirty="0" smtClean="0">
                <a:latin typeface="+mn-ea"/>
              </a:rPr>
            </a:br>
            <a:endParaRPr lang="en-US" altLang="zh-CN" sz="2000" dirty="0" smtClean="0">
              <a:latin typeface="+mn-ea"/>
            </a:endParaRPr>
          </a:p>
          <a:p>
            <a:pPr marL="365760" indent="-256032" eaLnBrk="1" fontAlgn="auto" hangingPunct="1">
              <a:spcAft>
                <a:spcPts val="0"/>
              </a:spcAft>
              <a:buFont typeface="Wingdings 3"/>
              <a:buNone/>
              <a:defRPr/>
            </a:pPr>
            <a:endParaRPr lang="en-US" altLang="zh-CN" sz="6200" dirty="0" smtClean="0">
              <a:latin typeface="+mn-ea"/>
            </a:endParaRPr>
          </a:p>
          <a:p>
            <a:pPr marL="365760" indent="-256032" eaLnBrk="1" fontAlgn="auto" hangingPunct="1">
              <a:spcAft>
                <a:spcPts val="0"/>
              </a:spcAft>
              <a:buFont typeface="Wingdings 3"/>
              <a:buNone/>
              <a:defRPr/>
            </a:pPr>
            <a:endParaRPr lang="en-US" altLang="zh-CN" sz="5000" dirty="0"/>
          </a:p>
          <a:p>
            <a:pPr marL="365760" indent="-256032" eaLnBrk="1" fontAlgn="auto" hangingPunct="1">
              <a:spcAft>
                <a:spcPts val="0"/>
              </a:spcAft>
              <a:buFont typeface="Wingdings 3"/>
              <a:buNone/>
              <a:defRPr/>
            </a:pPr>
            <a:endParaRPr lang="en-US" altLang="zh-CN" sz="5000" dirty="0" smtClean="0"/>
          </a:p>
          <a:p>
            <a:pPr marL="365760" indent="-256032" eaLnBrk="1" fontAlgn="auto" hangingPunct="1">
              <a:spcAft>
                <a:spcPts val="0"/>
              </a:spcAft>
              <a:buFont typeface="Wingdings 3"/>
              <a:buNone/>
              <a:defRPr/>
            </a:pPr>
            <a:endParaRPr lang="en-US" altLang="zh-CN" sz="5000" dirty="0"/>
          </a:p>
          <a:p>
            <a:pPr marL="365760" indent="-256032" eaLnBrk="1" fontAlgn="auto" hangingPunct="1">
              <a:spcAft>
                <a:spcPts val="0"/>
              </a:spcAft>
              <a:buFont typeface="Wingdings 3"/>
              <a:buNone/>
              <a:defRPr/>
            </a:pPr>
            <a:endParaRPr lang="en-US" altLang="zh-CN" sz="5000" dirty="0" smtClean="0"/>
          </a:p>
          <a:p>
            <a:pPr marL="365760" indent="-256032" eaLnBrk="1" fontAlgn="auto" hangingPunct="1">
              <a:spcAft>
                <a:spcPts val="0"/>
              </a:spcAft>
              <a:buFont typeface="Wingdings 3"/>
              <a:buNone/>
              <a:defRPr/>
            </a:pPr>
            <a:endParaRPr lang="en-US" altLang="zh-CN" sz="5000" dirty="0" smtClean="0"/>
          </a:p>
          <a:p>
            <a:pPr marL="365760" indent="-256032" eaLnBrk="1" fontAlgn="auto" hangingPunct="1">
              <a:spcAft>
                <a:spcPts val="0"/>
              </a:spcAft>
              <a:buFont typeface="Wingdings 3"/>
              <a:buNone/>
              <a:defRPr/>
            </a:pPr>
            <a:endParaRPr lang="en-US" altLang="zh-CN" sz="5000" dirty="0"/>
          </a:p>
          <a:p>
            <a:pPr marL="365760" indent="-256032" eaLnBrk="1" fontAlgn="auto" hangingPunct="1">
              <a:spcAft>
                <a:spcPts val="0"/>
              </a:spcAft>
              <a:buFont typeface="Wingdings 3"/>
              <a:buNone/>
              <a:defRPr/>
            </a:pPr>
            <a:endParaRPr lang="zh-CN" altLang="zh-CN" sz="5000" dirty="0"/>
          </a:p>
          <a:p>
            <a:pPr marL="365760" indent="-256032" eaLnBrk="1" fontAlgn="auto" hangingPunct="1">
              <a:spcAft>
                <a:spcPts val="0"/>
              </a:spcAft>
              <a:buFont typeface="Wingdings 3"/>
              <a:buChar char=""/>
              <a:defRPr/>
            </a:pPr>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内容占位符 2"/>
          <p:cNvSpPr>
            <a:spLocks noGrp="1"/>
          </p:cNvSpPr>
          <p:nvPr>
            <p:ph sz="half" idx="1"/>
          </p:nvPr>
        </p:nvSpPr>
        <p:spPr>
          <a:xfrm>
            <a:off x="323850" y="476250"/>
            <a:ext cx="8820150" cy="1512888"/>
          </a:xfrm>
        </p:spPr>
        <p:txBody>
          <a:bodyPr/>
          <a:lstStyle/>
          <a:p>
            <a:pPr eaLnBrk="1" hangingPunct="1">
              <a:buFont typeface="Wingdings 3" pitchFamily="18" charset="2"/>
              <a:buNone/>
            </a:pPr>
            <a:r>
              <a:rPr lang="en-US" altLang="zh-CN" sz="2000" smtClean="0"/>
              <a:t>15.</a:t>
            </a:r>
            <a:r>
              <a:rPr lang="zh-CN" altLang="zh-CN" sz="2000" smtClean="0"/>
              <a:t>客户在使用过程中，存在线下工程、梁场、板场等各种施工部位，但各施工部位的规范和依据是不一样的，我们的铁路试验信息管理系统是根据不同施工部位做了不同的表单，如水泥试验报告、水泥试验报告（梁场）、水泥试验报告（板场）等。</a:t>
            </a:r>
          </a:p>
          <a:p>
            <a:pPr eaLnBrk="1" hangingPunct="1">
              <a:buFont typeface="Wingdings 3" pitchFamily="18" charset="2"/>
              <a:buNone/>
            </a:pPr>
            <a:endParaRPr lang="zh-CN" altLang="en-US" smtClean="0"/>
          </a:p>
        </p:txBody>
      </p:sp>
      <p:sp>
        <p:nvSpPr>
          <p:cNvPr id="22530" name="内容占位符 3"/>
          <p:cNvSpPr>
            <a:spLocks noGrp="1"/>
          </p:cNvSpPr>
          <p:nvPr>
            <p:ph sz="half" idx="2"/>
          </p:nvPr>
        </p:nvSpPr>
        <p:spPr>
          <a:xfrm>
            <a:off x="395288" y="1989138"/>
            <a:ext cx="8291512" cy="1295400"/>
          </a:xfrm>
        </p:spPr>
        <p:txBody>
          <a:bodyPr/>
          <a:lstStyle/>
          <a:p>
            <a:pPr eaLnBrk="1" hangingPunct="1">
              <a:buFont typeface="Wingdings 3" pitchFamily="18" charset="2"/>
              <a:buNone/>
            </a:pPr>
            <a:r>
              <a:rPr lang="en-US" altLang="zh-CN" sz="2000" smtClean="0"/>
              <a:t>16.</a:t>
            </a:r>
            <a:r>
              <a:rPr lang="zh-CN" altLang="zh-CN" sz="2000" smtClean="0"/>
              <a:t>类原材</a:t>
            </a:r>
            <a:r>
              <a:rPr lang="en-US" altLang="zh-CN" sz="2000" smtClean="0"/>
              <a:t>/</a:t>
            </a:r>
            <a:r>
              <a:rPr lang="zh-CN" altLang="zh-CN" sz="2000" smtClean="0"/>
              <a:t>粗骨料试验报告（高性能）配置新的结论，修改后骨料能判定到多大强度的混凝土使用</a:t>
            </a:r>
            <a:r>
              <a:rPr lang="zh-CN" altLang="en-US" sz="2000" smtClean="0"/>
              <a:t>。</a:t>
            </a:r>
            <a:endParaRPr lang="zh-CN" altLang="zh-CN" sz="2000" smtClean="0"/>
          </a:p>
          <a:p>
            <a:pPr eaLnBrk="1" hangingPunct="1">
              <a:buFont typeface="Wingdings 3" pitchFamily="18" charset="2"/>
              <a:buNone/>
            </a:pPr>
            <a:endParaRPr lang="zh-CN" altLang="en-US" smtClean="0"/>
          </a:p>
        </p:txBody>
      </p:sp>
      <p:pic>
        <p:nvPicPr>
          <p:cNvPr id="22531" name="Picture 1"/>
          <p:cNvPicPr>
            <a:picLocks noChangeAspect="1" noChangeArrowheads="1"/>
          </p:cNvPicPr>
          <p:nvPr/>
        </p:nvPicPr>
        <p:blipFill>
          <a:blip r:embed="rId2"/>
          <a:srcRect/>
          <a:stretch>
            <a:fillRect/>
          </a:stretch>
        </p:blipFill>
        <p:spPr bwMode="auto">
          <a:xfrm>
            <a:off x="1258888" y="2708275"/>
            <a:ext cx="6769100" cy="1728788"/>
          </a:xfrm>
          <a:prstGeom prst="rect">
            <a:avLst/>
          </a:prstGeom>
          <a:noFill/>
          <a:ln w="9525">
            <a:noFill/>
            <a:miter lim="800000"/>
            <a:headEnd/>
            <a:tailEnd/>
          </a:ln>
        </p:spPr>
      </p:pic>
      <p:pic>
        <p:nvPicPr>
          <p:cNvPr id="22532" name="Picture 2"/>
          <p:cNvPicPr>
            <a:picLocks noChangeAspect="1" noChangeArrowheads="1"/>
          </p:cNvPicPr>
          <p:nvPr/>
        </p:nvPicPr>
        <p:blipFill>
          <a:blip r:embed="rId3"/>
          <a:srcRect/>
          <a:stretch>
            <a:fillRect/>
          </a:stretch>
        </p:blipFill>
        <p:spPr bwMode="auto">
          <a:xfrm>
            <a:off x="1187450" y="4775200"/>
            <a:ext cx="7129463" cy="1317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内容占位符 2"/>
          <p:cNvSpPr>
            <a:spLocks noGrp="1"/>
          </p:cNvSpPr>
          <p:nvPr>
            <p:ph sz="half" idx="1"/>
          </p:nvPr>
        </p:nvSpPr>
        <p:spPr>
          <a:xfrm>
            <a:off x="395288" y="333375"/>
            <a:ext cx="8280400" cy="647700"/>
          </a:xfrm>
        </p:spPr>
        <p:txBody>
          <a:bodyPr/>
          <a:lstStyle/>
          <a:p>
            <a:pPr eaLnBrk="1" hangingPunct="1">
              <a:buFont typeface="Wingdings 3" pitchFamily="18" charset="2"/>
              <a:buNone/>
            </a:pPr>
            <a:r>
              <a:rPr lang="en-US" altLang="zh-CN" b="1" smtClean="0"/>
              <a:t>B</a:t>
            </a:r>
            <a:r>
              <a:rPr lang="zh-CN" altLang="zh-CN" b="1" smtClean="0"/>
              <a:t>类 金属材料</a:t>
            </a:r>
            <a:endParaRPr lang="zh-CN" altLang="zh-CN" smtClean="0"/>
          </a:p>
          <a:p>
            <a:pPr eaLnBrk="1" hangingPunct="1"/>
            <a:endParaRPr lang="zh-CN" altLang="en-US" smtClean="0"/>
          </a:p>
        </p:txBody>
      </p:sp>
      <p:sp>
        <p:nvSpPr>
          <p:cNvPr id="4" name="内容占位符 3"/>
          <p:cNvSpPr>
            <a:spLocks noGrp="1"/>
          </p:cNvSpPr>
          <p:nvPr>
            <p:ph sz="half" idx="2"/>
          </p:nvPr>
        </p:nvSpPr>
        <p:spPr>
          <a:xfrm>
            <a:off x="468313" y="1196975"/>
            <a:ext cx="8218487" cy="936625"/>
          </a:xfrm>
        </p:spPr>
        <p:txBody>
          <a:bodyPr>
            <a:normAutofit/>
          </a:bodyPr>
          <a:lstStyle/>
          <a:p>
            <a:pPr marL="365760" indent="-256032" eaLnBrk="1" fontAlgn="auto" hangingPunct="1">
              <a:spcAft>
                <a:spcPts val="0"/>
              </a:spcAft>
              <a:buFont typeface="Wingdings 3"/>
              <a:buNone/>
              <a:defRPr/>
            </a:pPr>
            <a:r>
              <a:rPr lang="en-US" altLang="zh-CN" sz="2000" dirty="0" smtClean="0">
                <a:latin typeface="+mn-ea"/>
              </a:rPr>
              <a:t>1.</a:t>
            </a:r>
            <a:r>
              <a:rPr lang="zh-CN" altLang="zh-CN" sz="2000" dirty="0" smtClean="0">
                <a:latin typeface="+mn-ea"/>
              </a:rPr>
              <a:t>金属</a:t>
            </a:r>
            <a:r>
              <a:rPr lang="zh-CN" altLang="zh-CN" sz="2000" dirty="0">
                <a:latin typeface="+mn-ea"/>
              </a:rPr>
              <a:t>机械性能试验修约金属机械性能试验修约修改按照</a:t>
            </a:r>
            <a:r>
              <a:rPr lang="en-US" altLang="zh-CN" sz="2000" dirty="0">
                <a:latin typeface="+mn-ea"/>
              </a:rPr>
              <a:t>YB081-2013</a:t>
            </a:r>
            <a:r>
              <a:rPr lang="zh-CN" altLang="zh-CN" sz="2000" dirty="0" smtClean="0">
                <a:latin typeface="+mn-ea"/>
              </a:rPr>
              <a:t>更新如</a:t>
            </a:r>
            <a:r>
              <a:rPr lang="zh-CN" altLang="zh-CN" sz="2000" dirty="0">
                <a:latin typeface="+mn-ea"/>
              </a:rPr>
              <a:t>图：</a:t>
            </a:r>
          </a:p>
          <a:p>
            <a:pPr marL="365760" indent="-256032" eaLnBrk="1" fontAlgn="auto" hangingPunct="1">
              <a:spcAft>
                <a:spcPts val="0"/>
              </a:spcAft>
              <a:buFont typeface="Wingdings 3"/>
              <a:buNone/>
              <a:defRPr/>
            </a:pPr>
            <a:endParaRPr lang="zh-CN" altLang="en-US" dirty="0"/>
          </a:p>
        </p:txBody>
      </p:sp>
      <p:pic>
        <p:nvPicPr>
          <p:cNvPr id="23555" name="Picture 1"/>
          <p:cNvPicPr>
            <a:picLocks noChangeAspect="1" noChangeArrowheads="1"/>
          </p:cNvPicPr>
          <p:nvPr/>
        </p:nvPicPr>
        <p:blipFill>
          <a:blip r:embed="rId2"/>
          <a:srcRect/>
          <a:stretch>
            <a:fillRect/>
          </a:stretch>
        </p:blipFill>
        <p:spPr bwMode="auto">
          <a:xfrm>
            <a:off x="1403350" y="2060575"/>
            <a:ext cx="5545138" cy="2066925"/>
          </a:xfrm>
          <a:prstGeom prst="rect">
            <a:avLst/>
          </a:prstGeom>
          <a:noFill/>
          <a:ln w="9525">
            <a:noFill/>
            <a:miter lim="800000"/>
            <a:headEnd/>
            <a:tailEnd/>
          </a:ln>
        </p:spPr>
      </p:pic>
      <p:sp>
        <p:nvSpPr>
          <p:cNvPr id="23556" name="内容占位符 2"/>
          <p:cNvSpPr txBox="1">
            <a:spLocks/>
          </p:cNvSpPr>
          <p:nvPr/>
        </p:nvSpPr>
        <p:spPr bwMode="auto">
          <a:xfrm>
            <a:off x="1331913" y="4149725"/>
            <a:ext cx="5543550" cy="574675"/>
          </a:xfrm>
          <a:prstGeom prst="rect">
            <a:avLst/>
          </a:prstGeom>
          <a:noFill/>
          <a:ln w="9525">
            <a:noFill/>
            <a:miter lim="800000"/>
            <a:headEnd/>
            <a:tailEnd/>
          </a:ln>
        </p:spPr>
        <p:txBody>
          <a:bodyPr/>
          <a:lstStyle/>
          <a:p>
            <a:pPr marL="342900" indent="-342900" algn="ctr">
              <a:spcBef>
                <a:spcPct val="20000"/>
              </a:spcBef>
              <a:buFont typeface="Arial" charset="0"/>
              <a:buNone/>
            </a:pPr>
            <a:r>
              <a:rPr lang="zh-CN" altLang="en-US" sz="2000">
                <a:latin typeface="Lucida Sans Unicode" pitchFamily="34" charset="0"/>
                <a:ea typeface="黑体" pitchFamily="49" charset="-122"/>
              </a:rPr>
              <a:t> 图（</a:t>
            </a:r>
            <a:r>
              <a:rPr lang="en-US" altLang="zh-CN" sz="2000">
                <a:latin typeface="Lucida Sans Unicode" pitchFamily="34" charset="0"/>
                <a:ea typeface="黑体" pitchFamily="49" charset="-122"/>
              </a:rPr>
              <a:t>2-1.1</a:t>
            </a:r>
            <a:r>
              <a:rPr lang="zh-CN" altLang="en-US" sz="2000">
                <a:latin typeface="Lucida Sans Unicode" pitchFamily="34" charset="0"/>
                <a:ea typeface="黑体" pitchFamily="49" charset="-122"/>
              </a:rPr>
              <a:t>）</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聚合">
  <a:themeElements>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聚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聚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859</TotalTime>
  <Words>1392</Words>
  <Application>Microsoft Office PowerPoint</Application>
  <PresentationFormat>全屏显示(4:3)</PresentationFormat>
  <Paragraphs>56</Paragraphs>
  <Slides>17</Slides>
  <Notes>1</Notes>
  <HiddenSlides>0</HiddenSlides>
  <MMClips>0</MMClips>
  <ScaleCrop>false</ScaleCrop>
  <HeadingPairs>
    <vt:vector size="6" baseType="variant">
      <vt:variant>
        <vt:lpstr>已用的字体</vt:lpstr>
      </vt:variant>
      <vt:variant>
        <vt:i4>10</vt:i4>
      </vt:variant>
      <vt:variant>
        <vt:lpstr>演示文稿设计模板</vt:lpstr>
      </vt:variant>
      <vt:variant>
        <vt:i4>6</vt:i4>
      </vt:variant>
      <vt:variant>
        <vt:lpstr>幻灯片标题</vt:lpstr>
      </vt:variant>
      <vt:variant>
        <vt:i4>17</vt:i4>
      </vt:variant>
    </vt:vector>
  </HeadingPairs>
  <TitlesOfParts>
    <vt:vector size="33" baseType="lpstr">
      <vt:lpstr>Arial</vt:lpstr>
      <vt:lpstr>宋体</vt:lpstr>
      <vt:lpstr>Lucida Sans Unicode</vt:lpstr>
      <vt:lpstr>黑体</vt:lpstr>
      <vt:lpstr>Wingdings 3</vt:lpstr>
      <vt:lpstr>Verdana</vt:lpstr>
      <vt:lpstr>Wingdings 2</vt:lpstr>
      <vt:lpstr>Calibri</vt:lpstr>
      <vt:lpstr>Times New Roman</vt:lpstr>
      <vt:lpstr>华文细黑</vt:lpstr>
      <vt:lpstr>聚合</vt:lpstr>
      <vt:lpstr>聚合</vt:lpstr>
      <vt:lpstr>聚合</vt:lpstr>
      <vt:lpstr>聚合</vt:lpstr>
      <vt:lpstr>聚合</vt:lpstr>
      <vt:lpstr>聚合</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A类 原材料 1.水泥试验报告：比表面积录入过程中，应注意表格中是2种试验设备，以往老设备</dc:title>
  <dc:creator>李晓辉</dc:creator>
  <cp:lastModifiedBy>JZ-Hui</cp:lastModifiedBy>
  <cp:revision>66</cp:revision>
  <dcterms:created xsi:type="dcterms:W3CDTF">2014-09-30T06:19:20Z</dcterms:created>
  <dcterms:modified xsi:type="dcterms:W3CDTF">2014-10-23T09:43:00Z</dcterms:modified>
</cp:coreProperties>
</file>